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</p:sldIdLst>
  <p:sldSz cx="18288000" cy="10287000"/>
  <p:notesSz cx="6858000" cy="9144000"/>
  <p:embeddedFontLst>
    <p:embeddedFont>
      <p:font typeface="Text Me One" charset="1" panose="00000000000000000000"/>
      <p:regular r:id="rId6"/>
    </p:embeddedFont>
    <p:embeddedFont>
      <p:font typeface="Arimo" charset="1" panose="020B0604020202020204"/>
      <p:regular r:id="rId7"/>
    </p:embeddedFont>
    <p:embeddedFont>
      <p:font typeface="Arimo Bold" charset="1" panose="020B0704020202020204"/>
      <p:regular r:id="rId8"/>
    </p:embeddedFont>
    <p:embeddedFont>
      <p:font typeface="Arimo Italics" charset="1" panose="020B0604020202090204"/>
      <p:regular r:id="rId9"/>
    </p:embeddedFont>
    <p:embeddedFont>
      <p:font typeface="Arimo Bold Italics" charset="1" panose="020B0704020202090204"/>
      <p:regular r:id="rId10"/>
    </p:embeddedFont>
    <p:embeddedFont>
      <p:font typeface="Gidole" charset="1" panose="02000503000000000000"/>
      <p:regular r:id="rId11"/>
    </p:embeddedFont>
    <p:embeddedFont>
      <p:font typeface="League Spartan" charset="1" panose="000008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slides/slide1.xml" Type="http://schemas.openxmlformats.org/officeDocument/2006/relationships/slide"/><Relationship Id="rId14" Target="slides/slide2.xml" Type="http://schemas.openxmlformats.org/officeDocument/2006/relationships/slide"/><Relationship Id="rId15" Target="slides/slide3.xml" Type="http://schemas.openxmlformats.org/officeDocument/2006/relationships/slide"/><Relationship Id="rId16" Target="slides/slide4.xml" Type="http://schemas.openxmlformats.org/officeDocument/2006/relationships/slide"/><Relationship Id="rId17" Target="slides/slide5.xml" Type="http://schemas.openxmlformats.org/officeDocument/2006/relationships/slide"/><Relationship Id="rId18" Target="slides/slide6.xml" Type="http://schemas.openxmlformats.org/officeDocument/2006/relationships/slide"/><Relationship Id="rId19" Target="slides/slide7.xml" Type="http://schemas.openxmlformats.org/officeDocument/2006/relationships/slide"/><Relationship Id="rId2" Target="presProps.xml" Type="http://schemas.openxmlformats.org/officeDocument/2006/relationships/presProps"/><Relationship Id="rId20" Target="slides/slide8.xml" Type="http://schemas.openxmlformats.org/officeDocument/2006/relationships/slide"/><Relationship Id="rId21" Target="slides/slide9.xml" Type="http://schemas.openxmlformats.org/officeDocument/2006/relationships/slide"/><Relationship Id="rId22" Target="slides/slide10.xml" Type="http://schemas.openxmlformats.org/officeDocument/2006/relationships/slide"/><Relationship Id="rId23" Target="slides/slide11.xml" Type="http://schemas.openxmlformats.org/officeDocument/2006/relationships/slide"/><Relationship Id="rId24" Target="slides/slide12.xml" Type="http://schemas.openxmlformats.org/officeDocument/2006/relationships/slide"/><Relationship Id="rId25" Target="slides/slide13.xml" Type="http://schemas.openxmlformats.org/officeDocument/2006/relationships/slide"/><Relationship Id="rId26" Target="slides/slide14.xml" Type="http://schemas.openxmlformats.org/officeDocument/2006/relationships/slide"/><Relationship Id="rId27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jpeg" Type="http://schemas.openxmlformats.org/officeDocument/2006/relationships/image"/><Relationship Id="rId12" Target="../media/VAFy0x1-BPI.mp4" Type="http://schemas.openxmlformats.org/officeDocument/2006/relationships/video"/><Relationship Id="rId13" Target="../media/VAFy0x1-BPI.mp4" Type="http://schemas.microsoft.com/office/2007/relationships/media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1.jpeg" Type="http://schemas.openxmlformats.org/officeDocument/2006/relationships/image"/><Relationship Id="rId7" Target="../media/VAFy0eYRcJs.mp4" Type="http://schemas.openxmlformats.org/officeDocument/2006/relationships/video"/><Relationship Id="rId8" Target="../media/VAFy0eYRcJs.mp4" Type="http://schemas.microsoft.com/office/2007/relationships/media"/><Relationship Id="rId9" Target="../media/image22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25.jpeg" Type="http://schemas.openxmlformats.org/officeDocument/2006/relationships/image"/><Relationship Id="rId9" Target="../media/image26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27.jpeg" Type="http://schemas.openxmlformats.org/officeDocument/2006/relationships/image"/><Relationship Id="rId9" Target="../media/image28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9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mailto:brightside@outlook.it" TargetMode="External" Type="http://schemas.openxmlformats.org/officeDocument/2006/relationships/hyperlink"/><Relationship Id="rId9" Target="../media/image3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www.associazionetbs.org/tg-delle-buone-notizie" TargetMode="External" Type="http://schemas.openxmlformats.org/officeDocument/2006/relationships/hyperlink"/><Relationship Id="rId7" Target="https://www.change.org/p/vertici-della-rai-e-dell-ordine-nazionale-dei-giornalisti-diritto-all-informazione-positiva-paritaria-nei-media-con-il-50-di-notizie-positive?utm_source=share_petition&amp;utm_medium=custom_url&amp;recruited_by_id=fe652a30-2510-11ec-82e1-15d367422d0a" TargetMode="External" Type="http://schemas.openxmlformats.org/officeDocument/2006/relationships/hyperlink"/><Relationship Id="rId8" Target="https://www.associazionetbs.org" TargetMode="External" Type="http://schemas.openxmlformats.org/officeDocument/2006/relationships/hyperlink"/><Relationship Id="rId9" Target="../media/image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https://chng.it/XRz7gGvN" TargetMode="External" Type="http://schemas.openxmlformats.org/officeDocument/2006/relationships/hyperlink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71898" y="8549473"/>
            <a:ext cx="1287176" cy="1287176"/>
          </a:xfrm>
          <a:custGeom>
            <a:avLst/>
            <a:gdLst/>
            <a:ahLst/>
            <a:cxnLst/>
            <a:rect r="r" b="b" t="t" l="l"/>
            <a:pathLst>
              <a:path h="1287176" w="1287176">
                <a:moveTo>
                  <a:pt x="0" y="0"/>
                </a:moveTo>
                <a:lnTo>
                  <a:pt x="1287177" y="0"/>
                </a:lnTo>
                <a:lnTo>
                  <a:pt x="1287177" y="1287176"/>
                </a:lnTo>
                <a:lnTo>
                  <a:pt x="0" y="1287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28925" y="2330321"/>
            <a:ext cx="13830149" cy="1954738"/>
            <a:chOff x="0" y="0"/>
            <a:chExt cx="18440199" cy="260631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18440199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FFF4FB"/>
                  </a:solidFill>
                  <a:latin typeface="League Spartan"/>
                </a:rPr>
                <a:t> THE BRIGHT TG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483587" y="1852995"/>
              <a:ext cx="17473024" cy="7533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19"/>
                </a:lnSpc>
              </a:pPr>
              <a:r>
                <a:rPr lang="en-US" sz="3999" spc="159">
                  <a:solidFill>
                    <a:srgbClr val="3D393B"/>
                  </a:solidFill>
                  <a:latin typeface="Gidole"/>
                </a:rPr>
                <a:t>TBS storytelling, storydoing e networking della positività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5400000">
            <a:off x="-1101479" y="7562815"/>
            <a:ext cx="5113777" cy="5113777"/>
          </a:xfrm>
          <a:custGeom>
            <a:avLst/>
            <a:gdLst/>
            <a:ahLst/>
            <a:cxnLst/>
            <a:rect r="r" b="b" t="t" l="l"/>
            <a:pathLst>
              <a:path h="5113777" w="5113777">
                <a:moveTo>
                  <a:pt x="0" y="0"/>
                </a:moveTo>
                <a:lnTo>
                  <a:pt x="5113777" y="0"/>
                </a:lnTo>
                <a:lnTo>
                  <a:pt x="5113777" y="5113777"/>
                </a:lnTo>
                <a:lnTo>
                  <a:pt x="0" y="5113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5637001" y="-1743737"/>
            <a:ext cx="4074107" cy="4074107"/>
          </a:xfrm>
          <a:custGeom>
            <a:avLst/>
            <a:gdLst/>
            <a:ahLst/>
            <a:cxnLst/>
            <a:rect r="r" b="b" t="t" l="l"/>
            <a:pathLst>
              <a:path h="4074107" w="4074107">
                <a:moveTo>
                  <a:pt x="0" y="0"/>
                </a:moveTo>
                <a:lnTo>
                  <a:pt x="4074107" y="0"/>
                </a:lnTo>
                <a:lnTo>
                  <a:pt x="4074107" y="4074108"/>
                </a:lnTo>
                <a:lnTo>
                  <a:pt x="0" y="4074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426916" y="635056"/>
            <a:ext cx="2476329" cy="2476329"/>
          </a:xfrm>
          <a:custGeom>
            <a:avLst/>
            <a:gdLst/>
            <a:ahLst/>
            <a:cxnLst/>
            <a:rect r="r" b="b" t="t" l="l"/>
            <a:pathLst>
              <a:path h="2476329" w="2476329">
                <a:moveTo>
                  <a:pt x="0" y="0"/>
                </a:moveTo>
                <a:lnTo>
                  <a:pt x="2476330" y="0"/>
                </a:lnTo>
                <a:lnTo>
                  <a:pt x="2476330" y="2476329"/>
                </a:lnTo>
                <a:lnTo>
                  <a:pt x="0" y="2476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5087869" y="4896462"/>
            <a:ext cx="2026572" cy="2026572"/>
          </a:xfrm>
          <a:custGeom>
            <a:avLst/>
            <a:gdLst/>
            <a:ahLst/>
            <a:cxnLst/>
            <a:rect r="r" b="b" t="t" l="l"/>
            <a:pathLst>
              <a:path h="2026572" w="2026572">
                <a:moveTo>
                  <a:pt x="0" y="0"/>
                </a:moveTo>
                <a:lnTo>
                  <a:pt x="2026572" y="0"/>
                </a:lnTo>
                <a:lnTo>
                  <a:pt x="2026572" y="2026572"/>
                </a:lnTo>
                <a:lnTo>
                  <a:pt x="0" y="2026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49120" y="5078261"/>
            <a:ext cx="3852482" cy="4114800"/>
          </a:xfrm>
          <a:custGeom>
            <a:avLst/>
            <a:gdLst/>
            <a:ahLst/>
            <a:cxnLst/>
            <a:rect r="r" b="b" t="t" l="l"/>
            <a:pathLst>
              <a:path h="4114800" w="3852482">
                <a:moveTo>
                  <a:pt x="0" y="0"/>
                </a:moveTo>
                <a:lnTo>
                  <a:pt x="3852481" y="0"/>
                </a:lnTo>
                <a:lnTo>
                  <a:pt x="38524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854762" y="8581394"/>
            <a:ext cx="1186216" cy="104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The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58220"/>
                </a:solidFill>
                <a:latin typeface="Text Me One"/>
              </a:rPr>
              <a:t>Bright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854762" y="9692682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54762" y="9692682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4862104" y="2575285"/>
            <a:ext cx="8563793" cy="292332"/>
          </a:xfrm>
          <a:prstGeom prst="rect">
            <a:avLst/>
          </a:prstGeom>
          <a:solidFill>
            <a:srgbClr val="F58220"/>
          </a:solid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47767" y="-1357495"/>
            <a:ext cx="3885014" cy="3980547"/>
          </a:xfrm>
          <a:custGeom>
            <a:avLst/>
            <a:gdLst/>
            <a:ahLst/>
            <a:cxnLst/>
            <a:rect r="r" b="b" t="t" l="l"/>
            <a:pathLst>
              <a:path h="3980547" w="3885014">
                <a:moveTo>
                  <a:pt x="0" y="0"/>
                </a:moveTo>
                <a:lnTo>
                  <a:pt x="3885013" y="0"/>
                </a:lnTo>
                <a:lnTo>
                  <a:pt x="3885013" y="3980546"/>
                </a:lnTo>
                <a:lnTo>
                  <a:pt x="0" y="398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71675" y="447649"/>
            <a:ext cx="3316325" cy="1515313"/>
            <a:chOff x="0" y="0"/>
            <a:chExt cx="4421767" cy="20204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41276" cy="1941276"/>
            </a:xfrm>
            <a:custGeom>
              <a:avLst/>
              <a:gdLst/>
              <a:ahLst/>
              <a:cxnLst/>
              <a:rect r="r" b="b" t="t" l="l"/>
              <a:pathLst>
                <a:path h="1941276" w="1941276">
                  <a:moveTo>
                    <a:pt x="0" y="0"/>
                  </a:moveTo>
                  <a:lnTo>
                    <a:pt x="1941276" y="0"/>
                  </a:lnTo>
                  <a:lnTo>
                    <a:pt x="1941276" y="1941276"/>
                  </a:lnTo>
                  <a:lnTo>
                    <a:pt x="0" y="1941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1573557" y="112607"/>
              <a:ext cx="1789012" cy="1588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73"/>
                </a:lnSpc>
              </a:pPr>
              <a:r>
                <a:rPr lang="en-US" sz="3275" spc="131">
                  <a:solidFill>
                    <a:srgbClr val="FFFFFF"/>
                  </a:solidFill>
                  <a:latin typeface="Text Me One"/>
                </a:rPr>
                <a:t>The</a:t>
              </a:r>
            </a:p>
            <a:p>
              <a:pPr>
                <a:lnSpc>
                  <a:spcPts val="3373"/>
                </a:lnSpc>
              </a:pPr>
              <a:r>
                <a:rPr lang="en-US" sz="3275" spc="131">
                  <a:solidFill>
                    <a:srgbClr val="F58220"/>
                  </a:solidFill>
                  <a:latin typeface="Text Me One"/>
                </a:rPr>
                <a:t>Bright</a:t>
              </a:r>
            </a:p>
            <a:p>
              <a:pPr>
                <a:lnSpc>
                  <a:spcPts val="3373"/>
                </a:lnSpc>
              </a:pPr>
              <a:r>
                <a:rPr lang="en-US" sz="3275" spc="131">
                  <a:solidFill>
                    <a:srgbClr val="FFFFFF"/>
                  </a:solidFill>
                  <a:latin typeface="Text Me One"/>
                </a:rPr>
                <a:t>Side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573557" y="1812973"/>
              <a:ext cx="2848210" cy="2074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280"/>
                </a:lnSpc>
              </a:pPr>
              <a:r>
                <a:rPr lang="en-US" sz="921" spc="-92">
                  <a:solidFill>
                    <a:srgbClr val="FFFFFF"/>
                  </a:solidFill>
                  <a:latin typeface="Text Me One"/>
                </a:rPr>
                <a:t>Il lato positivo dell' informazione</a:t>
              </a:r>
            </a:p>
          </p:txBody>
        </p:sp>
      </p:grp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4047" r="0" b="6116"/>
          <a:stretch>
            <a:fillRect/>
          </a:stretch>
        </p:blipFill>
        <p:spPr>
          <a:xfrm flipH="false" flipV="false" rot="0">
            <a:off x="13643038" y="3237161"/>
            <a:ext cx="4180450" cy="6634814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1775770" y="4330438"/>
            <a:ext cx="1650127" cy="1626125"/>
          </a:xfrm>
          <a:custGeom>
            <a:avLst/>
            <a:gdLst/>
            <a:ahLst/>
            <a:cxnLst/>
            <a:rect r="r" b="b" t="t" l="l"/>
            <a:pathLst>
              <a:path h="1626125" w="1650127">
                <a:moveTo>
                  <a:pt x="0" y="0"/>
                </a:moveTo>
                <a:lnTo>
                  <a:pt x="1650126" y="0"/>
                </a:lnTo>
                <a:lnTo>
                  <a:pt x="1650126" y="1626124"/>
                </a:lnTo>
                <a:lnTo>
                  <a:pt x="0" y="1626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8248620" y="7538913"/>
            <a:ext cx="1790759" cy="1764712"/>
          </a:xfrm>
          <a:custGeom>
            <a:avLst/>
            <a:gdLst/>
            <a:ahLst/>
            <a:cxnLst/>
            <a:rect r="r" b="b" t="t" l="l"/>
            <a:pathLst>
              <a:path h="1764712" w="1790759">
                <a:moveTo>
                  <a:pt x="1790760" y="0"/>
                </a:moveTo>
                <a:lnTo>
                  <a:pt x="0" y="0"/>
                </a:lnTo>
                <a:lnTo>
                  <a:pt x="0" y="1764712"/>
                </a:lnTo>
                <a:lnTo>
                  <a:pt x="1790760" y="1764712"/>
                </a:lnTo>
                <a:lnTo>
                  <a:pt x="179076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rcRect l="12994" t="815" r="274" b="815"/>
          <a:stretch>
            <a:fillRect/>
          </a:stretch>
        </p:blipFill>
        <p:spPr>
          <a:xfrm flipH="false" flipV="false" rot="0">
            <a:off x="-314060" y="4701298"/>
            <a:ext cx="8373139" cy="5375433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4862104" y="880247"/>
            <a:ext cx="8563793" cy="1686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4859">
                <a:solidFill>
                  <a:srgbClr val="FFF4FB"/>
                </a:solidFill>
                <a:latin typeface="League Spartan"/>
              </a:rPr>
              <a:t>ESEMPI DI CONTENUTI CHE VORREMMO INSERIRE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82661" y="3489089"/>
            <a:ext cx="7943235" cy="938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0"/>
              </a:lnSpc>
              <a:spcBef>
                <a:spcPct val="0"/>
              </a:spcBef>
            </a:pPr>
            <a:r>
              <a:rPr lang="en-US" sz="3466" spc="138">
                <a:solidFill>
                  <a:srgbClr val="000000"/>
                </a:solidFill>
                <a:latin typeface="Gidole"/>
              </a:rPr>
              <a:t>Buone notizie estere raccontate sul posto da studenti in Erasmus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271942" y="6433245"/>
            <a:ext cx="6912596" cy="955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3"/>
              </a:lnSpc>
              <a:spcBef>
                <a:spcPct val="0"/>
              </a:spcBef>
            </a:pPr>
            <a:r>
              <a:rPr lang="en-US" sz="3498" spc="139">
                <a:solidFill>
                  <a:srgbClr val="000000"/>
                </a:solidFill>
                <a:latin typeface="Gidole"/>
              </a:rPr>
              <a:t>“Dammi solo un minuto” di Michelangelo Marino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4688200" y="-961573"/>
            <a:ext cx="3885014" cy="3980547"/>
          </a:xfrm>
          <a:custGeom>
            <a:avLst/>
            <a:gdLst/>
            <a:ahLst/>
            <a:cxnLst/>
            <a:rect r="r" b="b" t="t" l="l"/>
            <a:pathLst>
              <a:path h="3980547" w="3885014">
                <a:moveTo>
                  <a:pt x="0" y="0"/>
                </a:moveTo>
                <a:lnTo>
                  <a:pt x="3885013" y="0"/>
                </a:lnTo>
                <a:lnTo>
                  <a:pt x="3885013" y="3980546"/>
                </a:lnTo>
                <a:lnTo>
                  <a:pt x="0" y="398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0837" y="553049"/>
            <a:ext cx="2931882" cy="1339651"/>
            <a:chOff x="0" y="0"/>
            <a:chExt cx="3909176" cy="17862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16235" cy="1716235"/>
            </a:xfrm>
            <a:custGeom>
              <a:avLst/>
              <a:gdLst/>
              <a:ahLst/>
              <a:cxnLst/>
              <a:rect r="r" b="b" t="t" l="l"/>
              <a:pathLst>
                <a:path h="1716235" w="1716235">
                  <a:moveTo>
                    <a:pt x="0" y="0"/>
                  </a:moveTo>
                  <a:lnTo>
                    <a:pt x="1716235" y="0"/>
                  </a:lnTo>
                  <a:lnTo>
                    <a:pt x="1716235" y="1716235"/>
                  </a:lnTo>
                  <a:lnTo>
                    <a:pt x="0" y="1716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391143" y="96653"/>
              <a:ext cx="1581621" cy="14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The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58220"/>
                  </a:solidFill>
                  <a:latin typeface="Text Me One"/>
                </a:rPr>
                <a:t>Bright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Side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391143" y="1600596"/>
              <a:ext cx="2518032" cy="1856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131"/>
                </a:lnSpc>
              </a:pPr>
              <a:r>
                <a:rPr lang="en-US" sz="814" spc="-81">
                  <a:solidFill>
                    <a:srgbClr val="FFFFFF"/>
                  </a:solidFill>
                  <a:latin typeface="Text Me One"/>
                </a:rPr>
                <a:t>Il lato positivo dell' informazione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10800000">
            <a:off x="-372030" y="8321639"/>
            <a:ext cx="12119652" cy="10266058"/>
            <a:chOff x="0" y="0"/>
            <a:chExt cx="2374900" cy="20116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6630707" y="8566943"/>
            <a:ext cx="1867616" cy="1867616"/>
          </a:xfrm>
          <a:custGeom>
            <a:avLst/>
            <a:gdLst/>
            <a:ahLst/>
            <a:cxnLst/>
            <a:rect r="r" b="b" t="t" l="l"/>
            <a:pathLst>
              <a:path h="1867616" w="1867616">
                <a:moveTo>
                  <a:pt x="0" y="0"/>
                </a:moveTo>
                <a:lnTo>
                  <a:pt x="1867616" y="0"/>
                </a:lnTo>
                <a:lnTo>
                  <a:pt x="1867616" y="1867617"/>
                </a:lnTo>
                <a:lnTo>
                  <a:pt x="0" y="1867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40029" y="2384875"/>
            <a:ext cx="7769590" cy="5936764"/>
          </a:xfrm>
          <a:custGeom>
            <a:avLst/>
            <a:gdLst/>
            <a:ahLst/>
            <a:cxnLst/>
            <a:rect r="r" b="b" t="t" l="l"/>
            <a:pathLst>
              <a:path h="5936764" w="7769590">
                <a:moveTo>
                  <a:pt x="0" y="0"/>
                </a:moveTo>
                <a:lnTo>
                  <a:pt x="7769591" y="0"/>
                </a:lnTo>
                <a:lnTo>
                  <a:pt x="7769591" y="5936764"/>
                </a:lnTo>
                <a:lnTo>
                  <a:pt x="0" y="5936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457078" y="2971207"/>
            <a:ext cx="8107436" cy="6090971"/>
          </a:xfrm>
          <a:custGeom>
            <a:avLst/>
            <a:gdLst/>
            <a:ahLst/>
            <a:cxnLst/>
            <a:rect r="r" b="b" t="t" l="l"/>
            <a:pathLst>
              <a:path h="6090971" w="8107436">
                <a:moveTo>
                  <a:pt x="0" y="0"/>
                </a:moveTo>
                <a:lnTo>
                  <a:pt x="8107437" y="0"/>
                </a:lnTo>
                <a:lnTo>
                  <a:pt x="8107437" y="6090971"/>
                </a:lnTo>
                <a:lnTo>
                  <a:pt x="0" y="60909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524825" y="933450"/>
            <a:ext cx="8563793" cy="845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42"/>
              </a:lnSpc>
            </a:pPr>
            <a:r>
              <a:rPr lang="en-US" sz="4959">
                <a:solidFill>
                  <a:srgbClr val="FFF4FB"/>
                </a:solidFill>
                <a:latin typeface="League Spartan"/>
              </a:rPr>
              <a:t>LE NOSTRE PRIME PAGINE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4688200" y="-961573"/>
            <a:ext cx="3885014" cy="3980547"/>
          </a:xfrm>
          <a:custGeom>
            <a:avLst/>
            <a:gdLst/>
            <a:ahLst/>
            <a:cxnLst/>
            <a:rect r="r" b="b" t="t" l="l"/>
            <a:pathLst>
              <a:path h="3980547" w="3885014">
                <a:moveTo>
                  <a:pt x="0" y="0"/>
                </a:moveTo>
                <a:lnTo>
                  <a:pt x="3885013" y="0"/>
                </a:lnTo>
                <a:lnTo>
                  <a:pt x="3885013" y="3980546"/>
                </a:lnTo>
                <a:lnTo>
                  <a:pt x="0" y="398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0837" y="553049"/>
            <a:ext cx="2931882" cy="1339651"/>
            <a:chOff x="0" y="0"/>
            <a:chExt cx="3909176" cy="17862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16235" cy="1716235"/>
            </a:xfrm>
            <a:custGeom>
              <a:avLst/>
              <a:gdLst/>
              <a:ahLst/>
              <a:cxnLst/>
              <a:rect r="r" b="b" t="t" l="l"/>
              <a:pathLst>
                <a:path h="1716235" w="1716235">
                  <a:moveTo>
                    <a:pt x="0" y="0"/>
                  </a:moveTo>
                  <a:lnTo>
                    <a:pt x="1716235" y="0"/>
                  </a:lnTo>
                  <a:lnTo>
                    <a:pt x="1716235" y="1716235"/>
                  </a:lnTo>
                  <a:lnTo>
                    <a:pt x="0" y="1716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391143" y="96653"/>
              <a:ext cx="1581621" cy="14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The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58220"/>
                  </a:solidFill>
                  <a:latin typeface="Text Me One"/>
                </a:rPr>
                <a:t>Bright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Side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391143" y="1600596"/>
              <a:ext cx="2518032" cy="1856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131"/>
                </a:lnSpc>
              </a:pPr>
              <a:r>
                <a:rPr lang="en-US" sz="814" spc="-81">
                  <a:solidFill>
                    <a:srgbClr val="FFFFFF"/>
                  </a:solidFill>
                  <a:latin typeface="Text Me One"/>
                </a:rPr>
                <a:t>Il lato positivo dell' informazione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10800000">
            <a:off x="-372030" y="8321639"/>
            <a:ext cx="12119652" cy="10266058"/>
            <a:chOff x="0" y="0"/>
            <a:chExt cx="2374900" cy="20116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6630707" y="8566943"/>
            <a:ext cx="1867616" cy="1867616"/>
          </a:xfrm>
          <a:custGeom>
            <a:avLst/>
            <a:gdLst/>
            <a:ahLst/>
            <a:cxnLst/>
            <a:rect r="r" b="b" t="t" l="l"/>
            <a:pathLst>
              <a:path h="1867616" w="1867616">
                <a:moveTo>
                  <a:pt x="0" y="0"/>
                </a:moveTo>
                <a:lnTo>
                  <a:pt x="1867616" y="0"/>
                </a:lnTo>
                <a:lnTo>
                  <a:pt x="1867616" y="1867617"/>
                </a:lnTo>
                <a:lnTo>
                  <a:pt x="0" y="1867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7804" y="2537912"/>
            <a:ext cx="7814042" cy="5783727"/>
          </a:xfrm>
          <a:custGeom>
            <a:avLst/>
            <a:gdLst/>
            <a:ahLst/>
            <a:cxnLst/>
            <a:rect r="r" b="b" t="t" l="l"/>
            <a:pathLst>
              <a:path h="5783727" w="7814042">
                <a:moveTo>
                  <a:pt x="0" y="0"/>
                </a:moveTo>
                <a:lnTo>
                  <a:pt x="7814042" y="0"/>
                </a:lnTo>
                <a:lnTo>
                  <a:pt x="7814042" y="5783727"/>
                </a:lnTo>
                <a:lnTo>
                  <a:pt x="0" y="5783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85930" y="2971207"/>
            <a:ext cx="7878585" cy="5683355"/>
          </a:xfrm>
          <a:custGeom>
            <a:avLst/>
            <a:gdLst/>
            <a:ahLst/>
            <a:cxnLst/>
            <a:rect r="r" b="b" t="t" l="l"/>
            <a:pathLst>
              <a:path h="5683355" w="7878585">
                <a:moveTo>
                  <a:pt x="0" y="0"/>
                </a:moveTo>
                <a:lnTo>
                  <a:pt x="7878585" y="0"/>
                </a:lnTo>
                <a:lnTo>
                  <a:pt x="7878585" y="5683355"/>
                </a:lnTo>
                <a:lnTo>
                  <a:pt x="0" y="5683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524825" y="933450"/>
            <a:ext cx="8563793" cy="845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42"/>
              </a:lnSpc>
            </a:pPr>
            <a:r>
              <a:rPr lang="en-US" sz="4959">
                <a:solidFill>
                  <a:srgbClr val="FFF4FB"/>
                </a:solidFill>
                <a:latin typeface="League Spartan"/>
              </a:rPr>
              <a:t>LE NOSTRE PRIME PAGINE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110695">
            <a:off x="729619" y="-1466291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7" y="0"/>
                </a:lnTo>
                <a:lnTo>
                  <a:pt x="3445907" y="3530643"/>
                </a:lnTo>
                <a:lnTo>
                  <a:pt x="0" y="353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5400000">
            <a:off x="-9479021" y="-346988"/>
            <a:ext cx="12119652" cy="10266058"/>
            <a:chOff x="0" y="0"/>
            <a:chExt cx="2374900" cy="20116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-3110695">
            <a:off x="16172733" y="-1736810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7" y="0"/>
                </a:lnTo>
                <a:lnTo>
                  <a:pt x="3445907" y="3530642"/>
                </a:lnTo>
                <a:lnTo>
                  <a:pt x="0" y="3530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-5400000">
            <a:off x="15796614" y="-2659087"/>
            <a:ext cx="12119652" cy="10266058"/>
            <a:chOff x="0" y="0"/>
            <a:chExt cx="2374900" cy="20116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963805" y="8649397"/>
            <a:ext cx="1287176" cy="1287176"/>
          </a:xfrm>
          <a:custGeom>
            <a:avLst/>
            <a:gdLst/>
            <a:ahLst/>
            <a:cxnLst/>
            <a:rect r="r" b="b" t="t" l="l"/>
            <a:pathLst>
              <a:path h="1287176" w="1287176">
                <a:moveTo>
                  <a:pt x="0" y="0"/>
                </a:moveTo>
                <a:lnTo>
                  <a:pt x="1287176" y="0"/>
                </a:lnTo>
                <a:lnTo>
                  <a:pt x="1287176" y="1287177"/>
                </a:lnTo>
                <a:lnTo>
                  <a:pt x="0" y="128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007162" y="8733794"/>
            <a:ext cx="1186216" cy="104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The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58220"/>
                </a:solidFill>
                <a:latin typeface="Text Me One"/>
              </a:rPr>
              <a:t>Bright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3110695">
            <a:off x="15470424" y="4732029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8" y="0"/>
                </a:lnTo>
                <a:lnTo>
                  <a:pt x="3445908" y="3530643"/>
                </a:lnTo>
                <a:lnTo>
                  <a:pt x="0" y="353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110695">
            <a:off x="-250799" y="8985437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7" y="0"/>
                </a:lnTo>
                <a:lnTo>
                  <a:pt x="3445907" y="3530643"/>
                </a:lnTo>
                <a:lnTo>
                  <a:pt x="0" y="353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40255" y="1401168"/>
            <a:ext cx="8207490" cy="8207490"/>
          </a:xfrm>
          <a:custGeom>
            <a:avLst/>
            <a:gdLst/>
            <a:ahLst/>
            <a:cxnLst/>
            <a:rect r="r" b="b" t="t" l="l"/>
            <a:pathLst>
              <a:path h="8207490" w="8207490">
                <a:moveTo>
                  <a:pt x="0" y="0"/>
                </a:moveTo>
                <a:lnTo>
                  <a:pt x="8207490" y="0"/>
                </a:lnTo>
                <a:lnTo>
                  <a:pt x="8207490" y="8207490"/>
                </a:lnTo>
                <a:lnTo>
                  <a:pt x="0" y="820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007162" y="9855065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66952" y="464820"/>
            <a:ext cx="7903340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4FB"/>
                </a:solidFill>
                <a:latin typeface="League Spartan"/>
              </a:rPr>
              <a:t>NOI LA PENSIAMO COSÌ!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5074167" y="8069330"/>
            <a:ext cx="3787555" cy="3880692"/>
          </a:xfrm>
          <a:custGeom>
            <a:avLst/>
            <a:gdLst/>
            <a:ahLst/>
            <a:cxnLst/>
            <a:rect r="r" b="b" t="t" l="l"/>
            <a:pathLst>
              <a:path h="3880692" w="3787555">
                <a:moveTo>
                  <a:pt x="0" y="0"/>
                </a:moveTo>
                <a:lnTo>
                  <a:pt x="3787556" y="0"/>
                </a:lnTo>
                <a:lnTo>
                  <a:pt x="3787556" y="3880692"/>
                </a:lnTo>
                <a:lnTo>
                  <a:pt x="0" y="3880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3823195" y="9424129"/>
            <a:ext cx="2149759" cy="2149759"/>
          </a:xfrm>
          <a:custGeom>
            <a:avLst/>
            <a:gdLst/>
            <a:ahLst/>
            <a:cxnLst/>
            <a:rect r="r" b="b" t="t" l="l"/>
            <a:pathLst>
              <a:path h="2149759" w="2149759">
                <a:moveTo>
                  <a:pt x="0" y="0"/>
                </a:moveTo>
                <a:lnTo>
                  <a:pt x="2149759" y="0"/>
                </a:lnTo>
                <a:lnTo>
                  <a:pt x="2149759" y="2149759"/>
                </a:lnTo>
                <a:lnTo>
                  <a:pt x="0" y="214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377377" y="1288157"/>
            <a:ext cx="9533245" cy="944246"/>
            <a:chOff x="0" y="0"/>
            <a:chExt cx="12710994" cy="12589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04775"/>
              <a:ext cx="12710994" cy="1138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144"/>
                </a:lnSpc>
              </a:pPr>
              <a:r>
                <a:rPr lang="en-US" sz="5103">
                  <a:solidFill>
                    <a:srgbClr val="FFF4FB"/>
                  </a:solidFill>
                  <a:latin typeface="League Spartan"/>
                </a:rPr>
                <a:t>CONTATTI</a:t>
              </a:r>
            </a:p>
          </p:txBody>
        </p:sp>
        <p:sp>
          <p:nvSpPr>
            <p:cNvPr name="AutoShape 6" id="6"/>
            <p:cNvSpPr/>
            <p:nvPr/>
          </p:nvSpPr>
          <p:spPr>
            <a:xfrm rot="0">
              <a:off x="2841774" y="1033674"/>
              <a:ext cx="7027445" cy="225321"/>
            </a:xfrm>
            <a:prstGeom prst="rect">
              <a:avLst/>
            </a:prstGeom>
            <a:solidFill>
              <a:srgbClr val="F5822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655419" y="2779686"/>
            <a:ext cx="14312526" cy="4261262"/>
            <a:chOff x="0" y="0"/>
            <a:chExt cx="19083368" cy="568168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3085165" y="-57150"/>
              <a:ext cx="12396140" cy="697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97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3248"/>
              <a:ext cx="17756713" cy="28674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12"/>
                </a:lnSpc>
                <a:spcBef>
                  <a:spcPct val="0"/>
                </a:spcBef>
              </a:pPr>
              <a:r>
                <a:rPr lang="en-US" sz="3080">
                  <a:solidFill>
                    <a:srgbClr val="000000"/>
                  </a:solidFill>
                  <a:latin typeface="Gidole"/>
                </a:rPr>
                <a:t>Tutti coloro che fossero interessati e disponibili a partecipare allo sviluppo di questo progetto con le nostre stesse finalità, o anche solo per sapere di più su ciò che facciamo, non esitino a contattarci ai seguenti recapiti per maggiori informazioni e per programmare inseme un incontro in video call:</a:t>
              </a:r>
            </a:p>
          </p:txBody>
        </p:sp>
        <p:sp>
          <p:nvSpPr>
            <p:cNvPr name="Freeform 10" id="10"/>
            <p:cNvSpPr/>
            <p:nvPr/>
          </p:nvSpPr>
          <p:spPr>
            <a:xfrm flipH="false" flipV="false" rot="0">
              <a:off x="462411" y="3222028"/>
              <a:ext cx="1413118" cy="1008613"/>
            </a:xfrm>
            <a:custGeom>
              <a:avLst/>
              <a:gdLst/>
              <a:ahLst/>
              <a:cxnLst/>
              <a:rect r="r" b="b" t="t" l="l"/>
              <a:pathLst>
                <a:path h="1008613" w="1413118">
                  <a:moveTo>
                    <a:pt x="0" y="0"/>
                  </a:moveTo>
                  <a:lnTo>
                    <a:pt x="1413118" y="0"/>
                  </a:lnTo>
                  <a:lnTo>
                    <a:pt x="1413118" y="1008613"/>
                  </a:lnTo>
                  <a:lnTo>
                    <a:pt x="0" y="1008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2644829" y="3318326"/>
              <a:ext cx="16438539" cy="739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92"/>
                </a:lnSpc>
                <a:spcBef>
                  <a:spcPct val="0"/>
                </a:spcBef>
              </a:pPr>
              <a:r>
                <a:rPr lang="en-US" sz="3280">
                  <a:solidFill>
                    <a:srgbClr val="000000"/>
                  </a:solidFill>
                  <a:latin typeface="Gidole"/>
                </a:rPr>
                <a:t>E-mail:</a:t>
              </a:r>
              <a:r>
                <a:rPr lang="en-US" sz="3280">
                  <a:solidFill>
                    <a:srgbClr val="FFFFFF"/>
                  </a:solidFill>
                  <a:latin typeface="Gidole"/>
                </a:rPr>
                <a:t> </a:t>
              </a:r>
              <a:r>
                <a:rPr lang="en-US" sz="3280">
                  <a:solidFill>
                    <a:srgbClr val="FFFFFF"/>
                  </a:solidFill>
                  <a:latin typeface="Gidole"/>
                  <a:hlinkClick r:id="rId8" tooltip="mailto:brightside@outlook.it"/>
                </a:rPr>
                <a:t>brightside@outlook.it</a:t>
              </a:r>
            </a:p>
          </p:txBody>
        </p:sp>
        <p:sp>
          <p:nvSpPr>
            <p:cNvPr name="Freeform 12" id="12"/>
            <p:cNvSpPr/>
            <p:nvPr/>
          </p:nvSpPr>
          <p:spPr>
            <a:xfrm flipH="false" flipV="false" rot="0">
              <a:off x="462411" y="4510041"/>
              <a:ext cx="1171641" cy="1171641"/>
            </a:xfrm>
            <a:custGeom>
              <a:avLst/>
              <a:gdLst/>
              <a:ahLst/>
              <a:cxnLst/>
              <a:rect r="r" b="b" t="t" l="l"/>
              <a:pathLst>
                <a:path h="1171641" w="1171641">
                  <a:moveTo>
                    <a:pt x="0" y="0"/>
                  </a:moveTo>
                  <a:lnTo>
                    <a:pt x="1171641" y="0"/>
                  </a:lnTo>
                  <a:lnTo>
                    <a:pt x="1171641" y="1171642"/>
                  </a:lnTo>
                  <a:lnTo>
                    <a:pt x="0" y="117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2644829" y="4573295"/>
              <a:ext cx="16438539" cy="739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92"/>
                </a:lnSpc>
                <a:spcBef>
                  <a:spcPct val="0"/>
                </a:spcBef>
              </a:pPr>
              <a:r>
                <a:rPr lang="en-US" sz="3280">
                  <a:solidFill>
                    <a:srgbClr val="000000"/>
                  </a:solidFill>
                  <a:latin typeface="Gidole"/>
                </a:rPr>
                <a:t>Telefono (anche WhatsApp):</a:t>
              </a:r>
              <a:r>
                <a:rPr lang="en-US" sz="3280">
                  <a:solidFill>
                    <a:srgbClr val="FFFFFF"/>
                  </a:solidFill>
                  <a:latin typeface="Gidole"/>
                </a:rPr>
                <a:t> +39 334.8312382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785456" y="7322966"/>
            <a:ext cx="2736137" cy="2360287"/>
            <a:chOff x="0" y="0"/>
            <a:chExt cx="3648183" cy="31470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362811" y="0"/>
              <a:ext cx="2661900" cy="2661900"/>
            </a:xfrm>
            <a:custGeom>
              <a:avLst/>
              <a:gdLst/>
              <a:ahLst/>
              <a:cxnLst/>
              <a:rect r="r" b="b" t="t" l="l"/>
              <a:pathLst>
                <a:path h="2661900" w="2661900">
                  <a:moveTo>
                    <a:pt x="0" y="0"/>
                  </a:moveTo>
                  <a:lnTo>
                    <a:pt x="2661899" y="0"/>
                  </a:lnTo>
                  <a:lnTo>
                    <a:pt x="2661899" y="2661900"/>
                  </a:lnTo>
                  <a:lnTo>
                    <a:pt x="0" y="266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0" y="2506143"/>
              <a:ext cx="3648183" cy="6409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8"/>
                </a:lnSpc>
              </a:pPr>
              <a:r>
                <a:rPr lang="en-US" sz="3435" spc="-274">
                  <a:solidFill>
                    <a:srgbClr val="FFFFFF"/>
                  </a:solidFill>
                  <a:latin typeface="Text Me One"/>
                </a:rPr>
                <a:t>The </a:t>
              </a:r>
              <a:r>
                <a:rPr lang="en-US" sz="3435" spc="-274">
                  <a:solidFill>
                    <a:srgbClr val="F58220"/>
                  </a:solidFill>
                  <a:latin typeface="Text Me One"/>
                </a:rPr>
                <a:t>Bright </a:t>
              </a:r>
              <a:r>
                <a:rPr lang="en-US" sz="3435" spc="-274">
                  <a:solidFill>
                    <a:srgbClr val="FFFFFF"/>
                  </a:solidFill>
                  <a:latin typeface="Text Me One"/>
                </a:rPr>
                <a:t>Side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19522" y="2998144"/>
            <a:ext cx="9533245" cy="944246"/>
            <a:chOff x="0" y="0"/>
            <a:chExt cx="12710994" cy="125899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104775"/>
              <a:ext cx="12710994" cy="1138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144"/>
                </a:lnSpc>
              </a:pPr>
              <a:r>
                <a:rPr lang="en-US" sz="5103">
                  <a:solidFill>
                    <a:srgbClr val="FFF4FB"/>
                  </a:solidFill>
                  <a:latin typeface="League Spartan"/>
                </a:rPr>
                <a:t>CREDITS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2841774" y="1033674"/>
              <a:ext cx="7027445" cy="225321"/>
            </a:xfrm>
            <a:prstGeom prst="rect">
              <a:avLst/>
            </a:prstGeom>
            <a:solidFill>
              <a:srgbClr val="F5822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010343" y="4828745"/>
            <a:ext cx="9751604" cy="2899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3695" spc="147">
                <a:solidFill>
                  <a:srgbClr val="000000"/>
                </a:solidFill>
                <a:latin typeface="Gidole"/>
              </a:rPr>
              <a:t>Martina Cozzupoli</a:t>
            </a:r>
          </a:p>
          <a:p>
            <a:pPr algn="ctr">
              <a:lnSpc>
                <a:spcPts val="3806"/>
              </a:lnSpc>
            </a:pPr>
            <a:r>
              <a:rPr lang="en-US" sz="3695" spc="147">
                <a:solidFill>
                  <a:srgbClr val="000000"/>
                </a:solidFill>
                <a:latin typeface="Gidole"/>
              </a:rPr>
              <a:t>e</a:t>
            </a:r>
          </a:p>
          <a:p>
            <a:pPr algn="ctr">
              <a:lnSpc>
                <a:spcPts val="3806"/>
              </a:lnSpc>
            </a:pPr>
            <a:r>
              <a:rPr lang="en-US" sz="3695" spc="147">
                <a:solidFill>
                  <a:srgbClr val="000000"/>
                </a:solidFill>
                <a:latin typeface="Gidole"/>
              </a:rPr>
              <a:t>Martina Foschetti</a:t>
            </a:r>
          </a:p>
          <a:p>
            <a:pPr algn="ctr">
              <a:lnSpc>
                <a:spcPts val="3806"/>
              </a:lnSpc>
            </a:pPr>
          </a:p>
          <a:p>
            <a:pPr algn="ctr">
              <a:lnSpc>
                <a:spcPts val="3806"/>
              </a:lnSpc>
            </a:pPr>
            <a:r>
              <a:rPr lang="en-US" sz="3695" spc="147">
                <a:solidFill>
                  <a:srgbClr val="000000"/>
                </a:solidFill>
                <a:latin typeface="Gidole"/>
              </a:rPr>
              <a:t>Tirocinanti dall’ Università degli studi Roma Tre </a:t>
            </a:r>
          </a:p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3695" spc="147">
                <a:solidFill>
                  <a:srgbClr val="000000"/>
                </a:solidFill>
                <a:latin typeface="Gidole"/>
              </a:rPr>
              <a:t>e socie di The Brigh Side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110695">
            <a:off x="729619" y="-1466291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7" y="0"/>
                </a:lnTo>
                <a:lnTo>
                  <a:pt x="3445907" y="3530643"/>
                </a:lnTo>
                <a:lnTo>
                  <a:pt x="0" y="353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5400000">
            <a:off x="-9479021" y="-346988"/>
            <a:ext cx="12119652" cy="10266058"/>
            <a:chOff x="0" y="0"/>
            <a:chExt cx="2374900" cy="20116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-3110695">
            <a:off x="16172733" y="-1736810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7" y="0"/>
                </a:lnTo>
                <a:lnTo>
                  <a:pt x="3445907" y="3530642"/>
                </a:lnTo>
                <a:lnTo>
                  <a:pt x="0" y="3530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-5400000">
            <a:off x="15796614" y="-2659087"/>
            <a:ext cx="12119652" cy="10266058"/>
            <a:chOff x="0" y="0"/>
            <a:chExt cx="2374900" cy="20116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963805" y="8649397"/>
            <a:ext cx="1287176" cy="1287176"/>
          </a:xfrm>
          <a:custGeom>
            <a:avLst/>
            <a:gdLst/>
            <a:ahLst/>
            <a:cxnLst/>
            <a:rect r="r" b="b" t="t" l="l"/>
            <a:pathLst>
              <a:path h="1287176" w="1287176">
                <a:moveTo>
                  <a:pt x="0" y="0"/>
                </a:moveTo>
                <a:lnTo>
                  <a:pt x="1287176" y="0"/>
                </a:lnTo>
                <a:lnTo>
                  <a:pt x="1287176" y="1287177"/>
                </a:lnTo>
                <a:lnTo>
                  <a:pt x="0" y="128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007162" y="8733794"/>
            <a:ext cx="1186216" cy="104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The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58220"/>
                </a:solidFill>
                <a:latin typeface="Text Me One"/>
              </a:rPr>
              <a:t>Bright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3110695">
            <a:off x="15470424" y="4732029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8" y="0"/>
                </a:lnTo>
                <a:lnTo>
                  <a:pt x="3445908" y="3530643"/>
                </a:lnTo>
                <a:lnTo>
                  <a:pt x="0" y="353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110695">
            <a:off x="-250799" y="8985437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7" y="0"/>
                </a:lnTo>
                <a:lnTo>
                  <a:pt x="3445907" y="3530643"/>
                </a:lnTo>
                <a:lnTo>
                  <a:pt x="0" y="353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67118" y="1431424"/>
            <a:ext cx="8153764" cy="8153764"/>
          </a:xfrm>
          <a:custGeom>
            <a:avLst/>
            <a:gdLst/>
            <a:ahLst/>
            <a:cxnLst/>
            <a:rect r="r" b="b" t="t" l="l"/>
            <a:pathLst>
              <a:path h="8153764" w="8153764">
                <a:moveTo>
                  <a:pt x="0" y="0"/>
                </a:moveTo>
                <a:lnTo>
                  <a:pt x="8153764" y="0"/>
                </a:lnTo>
                <a:lnTo>
                  <a:pt x="8153764" y="8153764"/>
                </a:lnTo>
                <a:lnTo>
                  <a:pt x="0" y="8153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007162" y="9855065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66952" y="464820"/>
            <a:ext cx="7903340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4FB"/>
                </a:solidFill>
                <a:latin typeface="League Spartan"/>
              </a:rPr>
              <a:t>NOI LA PENSIAMO COSÌ!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81197" y="8082237"/>
            <a:ext cx="4962803" cy="3885014"/>
            <a:chOff x="0" y="0"/>
            <a:chExt cx="6617070" cy="5180018"/>
          </a:xfrm>
        </p:grpSpPr>
        <p:sp>
          <p:nvSpPr>
            <p:cNvPr name="Freeform 3" id="3"/>
            <p:cNvSpPr/>
            <p:nvPr/>
          </p:nvSpPr>
          <p:spPr>
            <a:xfrm flipH="false" flipV="false" rot="-5400000">
              <a:off x="1373363" y="-63689"/>
              <a:ext cx="5180018" cy="5307396"/>
            </a:xfrm>
            <a:custGeom>
              <a:avLst/>
              <a:gdLst/>
              <a:ahLst/>
              <a:cxnLst/>
              <a:rect r="r" b="b" t="t" l="l"/>
              <a:pathLst>
                <a:path h="5307396" w="5180018">
                  <a:moveTo>
                    <a:pt x="0" y="0"/>
                  </a:moveTo>
                  <a:lnTo>
                    <a:pt x="5180019" y="0"/>
                  </a:lnTo>
                  <a:lnTo>
                    <a:pt x="5180019" y="5307396"/>
                  </a:lnTo>
                  <a:lnTo>
                    <a:pt x="0" y="530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5" t="0" r="-25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5400000">
              <a:off x="0" y="2126709"/>
              <a:ext cx="2602581" cy="2602581"/>
            </a:xfrm>
            <a:custGeom>
              <a:avLst/>
              <a:gdLst/>
              <a:ahLst/>
              <a:cxnLst/>
              <a:rect r="r" b="b" t="t" l="l"/>
              <a:pathLst>
                <a:path h="2602581" w="2602581">
                  <a:moveTo>
                    <a:pt x="0" y="0"/>
                  </a:moveTo>
                  <a:lnTo>
                    <a:pt x="2602581" y="0"/>
                  </a:lnTo>
                  <a:lnTo>
                    <a:pt x="2602581" y="2602581"/>
                  </a:lnTo>
                  <a:lnTo>
                    <a:pt x="0" y="2602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202977" y="2106047"/>
            <a:ext cx="7052646" cy="537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7"/>
              </a:lnSpc>
            </a:pPr>
            <a:r>
              <a:rPr lang="en-US" sz="3212" spc="160">
                <a:solidFill>
                  <a:srgbClr val="FFF4FB"/>
                </a:solidFill>
                <a:latin typeface="League Spartan"/>
              </a:rPr>
              <a:t>CHI SIAMO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02977" y="2662700"/>
            <a:ext cx="7052646" cy="3135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96"/>
              </a:lnSpc>
            </a:pPr>
            <a:r>
              <a:rPr lang="en-US" sz="2568">
                <a:solidFill>
                  <a:srgbClr val="3D3132"/>
                </a:solidFill>
                <a:latin typeface="Gidole"/>
              </a:rPr>
              <a:t>The Bright Side è una libera Associazione Culturale non profit nata nel 2014 come digital community che opera a budget zero e su base volontaria, per cercare di affermare un nuovo paradigma della informazione che riservi almeno il cinquanta per cento degli spazi informativi quotidiani al racconto delle buone notizie e delle buone pratiche italiane ed internazionali. 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662599" y="482607"/>
            <a:ext cx="7903340" cy="992629"/>
            <a:chOff x="0" y="0"/>
            <a:chExt cx="10537787" cy="132350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04775"/>
              <a:ext cx="10537787" cy="1138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144"/>
                </a:lnSpc>
              </a:pPr>
              <a:r>
                <a:rPr lang="en-US" sz="5103">
                  <a:solidFill>
                    <a:srgbClr val="FFF4FB"/>
                  </a:solidFill>
                  <a:latin typeface="League Spartan"/>
                </a:rPr>
                <a:t>THE BRIGHT SIDE</a:t>
              </a:r>
            </a:p>
          </p:txBody>
        </p:sp>
        <p:sp>
          <p:nvSpPr>
            <p:cNvPr name="AutoShape 9" id="9"/>
            <p:cNvSpPr/>
            <p:nvPr/>
          </p:nvSpPr>
          <p:spPr>
            <a:xfrm rot="0">
              <a:off x="0" y="1033674"/>
              <a:ext cx="7583162" cy="289831"/>
            </a:xfrm>
            <a:prstGeom prst="rect">
              <a:avLst/>
            </a:prstGeom>
            <a:solidFill>
              <a:srgbClr val="F58220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720486" y="2106047"/>
            <a:ext cx="7052646" cy="537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7"/>
              </a:lnSpc>
            </a:pPr>
            <a:r>
              <a:rPr lang="en-US" sz="3212" spc="160">
                <a:solidFill>
                  <a:srgbClr val="FFF4FB"/>
                </a:solidFill>
                <a:latin typeface="League Spartan"/>
              </a:rPr>
              <a:t>CHE COSA FACCIAMO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20486" y="2662700"/>
            <a:ext cx="8604051" cy="626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96"/>
              </a:lnSpc>
            </a:pPr>
            <a:r>
              <a:rPr lang="en-US" sz="2568">
                <a:solidFill>
                  <a:srgbClr val="3D3132"/>
                </a:solidFill>
                <a:latin typeface="Gidole"/>
              </a:rPr>
              <a:t>Le 3 parole chiave della nostra associazione sono Storytelling, Storydoing e Networking della positività. Nel concreto:</a:t>
            </a:r>
          </a:p>
          <a:p>
            <a:pPr algn="just" marL="554590" indent="-277295" lvl="1">
              <a:lnSpc>
                <a:spcPts val="3596"/>
              </a:lnSpc>
              <a:buFont typeface="Arial"/>
              <a:buChar char="•"/>
            </a:pPr>
            <a:r>
              <a:rPr lang="en-US" sz="2568">
                <a:solidFill>
                  <a:srgbClr val="3D3132"/>
                </a:solidFill>
                <a:latin typeface="Gidole"/>
              </a:rPr>
              <a:t>Da 8 anni realizziamo insieme alle scuole di tutte le regioni d'Italia il </a:t>
            </a:r>
            <a:r>
              <a:rPr lang="en-US" sz="2568" u="sng">
                <a:solidFill>
                  <a:srgbClr val="FFFFFF"/>
                </a:solidFill>
                <a:latin typeface="Gidole"/>
                <a:hlinkClick r:id="rId6" tooltip="https://www.associazionetbs.org/tg-delle-buone-notizie"/>
              </a:rPr>
              <a:t>TG delle Buone Notizie</a:t>
            </a:r>
          </a:p>
          <a:p>
            <a:pPr algn="just" marL="554590" indent="-277295" lvl="1">
              <a:lnSpc>
                <a:spcPts val="3596"/>
              </a:lnSpc>
              <a:buFont typeface="Arial"/>
              <a:buChar char="•"/>
            </a:pPr>
            <a:r>
              <a:rPr lang="en-US" sz="2568">
                <a:solidFill>
                  <a:srgbClr val="3D3132"/>
                </a:solidFill>
                <a:latin typeface="Gidole"/>
              </a:rPr>
              <a:t>Abbiamo lanciato una </a:t>
            </a:r>
            <a:r>
              <a:rPr lang="en-US" sz="2568" u="sng">
                <a:solidFill>
                  <a:srgbClr val="FFFFFF"/>
                </a:solidFill>
                <a:latin typeface="Gidole"/>
                <a:hlinkClick r:id="rId7" tooltip="https://www.change.org/p/vertici-della-rai-e-dell-ordine-nazionale-dei-giornalisti-diritto-all-informazione-positiva-paritaria-nei-media-con-il-50-di-notizie-positive?utm_source=share_petition&amp;utm_medium=custom_url&amp;recruited_by_id=fe652a30-2510-11ec-82e1-15d367422d0a"/>
              </a:rPr>
              <a:t>Petizione</a:t>
            </a:r>
            <a:r>
              <a:rPr lang="en-US" sz="2568">
                <a:solidFill>
                  <a:srgbClr val="3D3132"/>
                </a:solidFill>
                <a:latin typeface="Gidole"/>
              </a:rPr>
              <a:t> per avere più informazioni positive nei media</a:t>
            </a:r>
          </a:p>
          <a:p>
            <a:pPr algn="just" marL="554590" indent="-277295" lvl="1">
              <a:lnSpc>
                <a:spcPts val="3596"/>
              </a:lnSpc>
              <a:buFont typeface="Arial"/>
              <a:buChar char="•"/>
            </a:pPr>
            <a:r>
              <a:rPr lang="en-US" sz="2568">
                <a:solidFill>
                  <a:srgbClr val="3D3132"/>
                </a:solidFill>
                <a:latin typeface="Gidole"/>
              </a:rPr>
              <a:t>Abbiamo lanciato un </a:t>
            </a:r>
            <a:r>
              <a:rPr lang="en-US" sz="2568">
                <a:solidFill>
                  <a:srgbClr val="FFFFFF"/>
                </a:solidFill>
                <a:latin typeface="Gidole"/>
              </a:rPr>
              <a:t>Manifesto della Positività</a:t>
            </a:r>
            <a:r>
              <a:rPr lang="en-US" sz="2568">
                <a:solidFill>
                  <a:srgbClr val="3D3132"/>
                </a:solidFill>
                <a:latin typeface="Gidole"/>
              </a:rPr>
              <a:t> tenuto a battesimo da Rosario Fiorello nel 2017 che contiene le nostre idealità e finalità </a:t>
            </a:r>
          </a:p>
          <a:p>
            <a:pPr algn="just" marL="554590" indent="-277295" lvl="1">
              <a:lnSpc>
                <a:spcPts val="3596"/>
              </a:lnSpc>
              <a:buFont typeface="Arial"/>
              <a:buChar char="•"/>
            </a:pPr>
            <a:r>
              <a:rPr lang="en-US" sz="2568">
                <a:solidFill>
                  <a:srgbClr val="3D3132"/>
                </a:solidFill>
                <a:latin typeface="Gidole"/>
              </a:rPr>
              <a:t>Per scoprire tutte le altre attività e finalità della nostra associazione visitate il sito </a:t>
            </a:r>
            <a:r>
              <a:rPr lang="en-US" sz="2568" u="sng">
                <a:solidFill>
                  <a:srgbClr val="FFFFFF"/>
                </a:solidFill>
                <a:latin typeface="Gidole"/>
                <a:hlinkClick r:id="rId8" tooltip="https://www.associazionetbs.org"/>
              </a:rPr>
              <a:t>associazionetbs.org</a:t>
            </a:r>
          </a:p>
          <a:p>
            <a:pPr algn="just" marL="554590" indent="-277295" lvl="1">
              <a:lnSpc>
                <a:spcPts val="3596"/>
              </a:lnSpc>
              <a:buFont typeface="Arial"/>
              <a:buChar char="•"/>
            </a:pPr>
            <a:r>
              <a:rPr lang="en-US" sz="2568">
                <a:solidFill>
                  <a:srgbClr val="3D3132"/>
                </a:solidFill>
                <a:latin typeface="Gidole"/>
              </a:rPr>
              <a:t>Abbiamo creato il nuovo format del </a:t>
            </a:r>
            <a:r>
              <a:rPr lang="en-US" sz="2568">
                <a:solidFill>
                  <a:srgbClr val="FFFFFF"/>
                </a:solidFill>
                <a:latin typeface="Gidole"/>
              </a:rPr>
              <a:t>Bright TG</a:t>
            </a:r>
            <a:r>
              <a:rPr lang="en-US" sz="2568">
                <a:solidFill>
                  <a:srgbClr val="3D3132"/>
                </a:solidFill>
                <a:latin typeface="Gidole"/>
              </a:rPr>
              <a:t>, che vi illustreremo nelle prossime slides.</a:t>
            </a:r>
          </a:p>
          <a:p>
            <a:pPr algn="just">
              <a:lnSpc>
                <a:spcPts val="3596"/>
              </a:lnSpc>
            </a:pPr>
            <a:r>
              <a:rPr lang="en-US" sz="2568">
                <a:solidFill>
                  <a:srgbClr val="3D3132"/>
                </a:solidFill>
                <a:latin typeface="Gidole"/>
              </a:rPr>
              <a:t>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508518" y="942150"/>
            <a:ext cx="1287176" cy="1287176"/>
          </a:xfrm>
          <a:custGeom>
            <a:avLst/>
            <a:gdLst/>
            <a:ahLst/>
            <a:cxnLst/>
            <a:rect r="r" b="b" t="t" l="l"/>
            <a:pathLst>
              <a:path h="1287176" w="1287176">
                <a:moveTo>
                  <a:pt x="0" y="0"/>
                </a:moveTo>
                <a:lnTo>
                  <a:pt x="1287176" y="0"/>
                </a:lnTo>
                <a:lnTo>
                  <a:pt x="1287176" y="1287176"/>
                </a:lnTo>
                <a:lnTo>
                  <a:pt x="0" y="12871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551876" y="1026546"/>
            <a:ext cx="1186216" cy="104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The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58220"/>
                </a:solidFill>
                <a:latin typeface="Text Me One"/>
              </a:rPr>
              <a:t>Bright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551876" y="2137835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5400000">
            <a:off x="796520" y="-1990273"/>
            <a:ext cx="3885014" cy="3980547"/>
          </a:xfrm>
          <a:custGeom>
            <a:avLst/>
            <a:gdLst/>
            <a:ahLst/>
            <a:cxnLst/>
            <a:rect r="r" b="b" t="t" l="l"/>
            <a:pathLst>
              <a:path h="3980547" w="3885014">
                <a:moveTo>
                  <a:pt x="0" y="0"/>
                </a:moveTo>
                <a:lnTo>
                  <a:pt x="3885013" y="0"/>
                </a:lnTo>
                <a:lnTo>
                  <a:pt x="3885013" y="3980546"/>
                </a:lnTo>
                <a:lnTo>
                  <a:pt x="0" y="398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400000">
            <a:off x="-233503" y="-347475"/>
            <a:ext cx="1951936" cy="1951936"/>
          </a:xfrm>
          <a:custGeom>
            <a:avLst/>
            <a:gdLst/>
            <a:ahLst/>
            <a:cxnLst/>
            <a:rect r="r" b="b" t="t" l="l"/>
            <a:pathLst>
              <a:path h="1951936" w="1951936">
                <a:moveTo>
                  <a:pt x="0" y="0"/>
                </a:moveTo>
                <a:lnTo>
                  <a:pt x="1951936" y="0"/>
                </a:lnTo>
                <a:lnTo>
                  <a:pt x="1951936" y="1951936"/>
                </a:lnTo>
                <a:lnTo>
                  <a:pt x="0" y="1951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30074" y="1605964"/>
            <a:ext cx="8937673" cy="8356104"/>
          </a:xfrm>
          <a:custGeom>
            <a:avLst/>
            <a:gdLst/>
            <a:ahLst/>
            <a:cxnLst/>
            <a:rect r="r" b="b" t="t" l="l"/>
            <a:pathLst>
              <a:path h="8356104" w="8937673">
                <a:moveTo>
                  <a:pt x="0" y="0"/>
                </a:moveTo>
                <a:lnTo>
                  <a:pt x="8937673" y="0"/>
                </a:lnTo>
                <a:lnTo>
                  <a:pt x="8937673" y="8356103"/>
                </a:lnTo>
                <a:lnTo>
                  <a:pt x="0" y="8356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79" r="0" b="-347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43677" y="241776"/>
            <a:ext cx="5910466" cy="992629"/>
            <a:chOff x="0" y="0"/>
            <a:chExt cx="7880622" cy="132350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158719" y="-104775"/>
              <a:ext cx="7563184" cy="1138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144"/>
                </a:lnSpc>
              </a:pPr>
              <a:r>
                <a:rPr lang="en-US" sz="5103">
                  <a:solidFill>
                    <a:srgbClr val="FFF4FB"/>
                  </a:solidFill>
                  <a:latin typeface="League Spartan"/>
                </a:rPr>
                <a:t>THE BRIGHT SIDE</a:t>
              </a:r>
            </a:p>
          </p:txBody>
        </p:sp>
        <p:sp>
          <p:nvSpPr>
            <p:cNvPr name="AutoShape 5" id="5"/>
            <p:cNvSpPr/>
            <p:nvPr/>
          </p:nvSpPr>
          <p:spPr>
            <a:xfrm rot="0">
              <a:off x="0" y="1033674"/>
              <a:ext cx="7880622" cy="289831"/>
            </a:xfrm>
            <a:prstGeom prst="rect">
              <a:avLst/>
            </a:prstGeom>
            <a:solidFill>
              <a:srgbClr val="F58220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5400000">
            <a:off x="-1636319" y="7006098"/>
            <a:ext cx="5911940" cy="5911940"/>
          </a:xfrm>
          <a:custGeom>
            <a:avLst/>
            <a:gdLst/>
            <a:ahLst/>
            <a:cxnLst/>
            <a:rect r="r" b="b" t="t" l="l"/>
            <a:pathLst>
              <a:path h="5911940" w="5911940">
                <a:moveTo>
                  <a:pt x="0" y="0"/>
                </a:moveTo>
                <a:lnTo>
                  <a:pt x="5911940" y="0"/>
                </a:lnTo>
                <a:lnTo>
                  <a:pt x="5911940" y="5911939"/>
                </a:lnTo>
                <a:lnTo>
                  <a:pt x="0" y="5911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8846" y="765050"/>
            <a:ext cx="1287176" cy="1287176"/>
          </a:xfrm>
          <a:custGeom>
            <a:avLst/>
            <a:gdLst/>
            <a:ahLst/>
            <a:cxnLst/>
            <a:rect r="r" b="b" t="t" l="l"/>
            <a:pathLst>
              <a:path h="1287176" w="1287176">
                <a:moveTo>
                  <a:pt x="0" y="0"/>
                </a:moveTo>
                <a:lnTo>
                  <a:pt x="1287176" y="0"/>
                </a:lnTo>
                <a:lnTo>
                  <a:pt x="1287176" y="1287176"/>
                </a:lnTo>
                <a:lnTo>
                  <a:pt x="0" y="1287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22204" y="785716"/>
            <a:ext cx="1186216" cy="104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The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58220"/>
                </a:solidFill>
                <a:latin typeface="Text Me One"/>
              </a:rPr>
              <a:t>Bright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22204" y="1908259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5400000">
            <a:off x="16417788" y="-1270248"/>
            <a:ext cx="3260016" cy="3260016"/>
          </a:xfrm>
          <a:custGeom>
            <a:avLst/>
            <a:gdLst/>
            <a:ahLst/>
            <a:cxnLst/>
            <a:rect r="r" b="b" t="t" l="l"/>
            <a:pathLst>
              <a:path h="3260016" w="3260016">
                <a:moveTo>
                  <a:pt x="0" y="0"/>
                </a:moveTo>
                <a:lnTo>
                  <a:pt x="3260016" y="0"/>
                </a:lnTo>
                <a:lnTo>
                  <a:pt x="3260016" y="3260016"/>
                </a:lnTo>
                <a:lnTo>
                  <a:pt x="0" y="3260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5400000">
            <a:off x="15644214" y="-1633523"/>
            <a:ext cx="12119652" cy="10266058"/>
            <a:chOff x="0" y="0"/>
            <a:chExt cx="2374900" cy="20116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-5400000">
            <a:off x="-9476507" y="-730046"/>
            <a:ext cx="12119652" cy="10266058"/>
            <a:chOff x="0" y="0"/>
            <a:chExt cx="2374900" cy="20116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192724" y="1028700"/>
            <a:ext cx="11902553" cy="8655549"/>
          </a:xfrm>
          <a:custGeom>
            <a:avLst/>
            <a:gdLst/>
            <a:ahLst/>
            <a:cxnLst/>
            <a:rect r="r" b="b" t="t" l="l"/>
            <a:pathLst>
              <a:path h="8655549" w="11902553">
                <a:moveTo>
                  <a:pt x="0" y="0"/>
                </a:moveTo>
                <a:lnTo>
                  <a:pt x="11902552" y="0"/>
                </a:lnTo>
                <a:lnTo>
                  <a:pt x="11902552" y="8655549"/>
                </a:lnTo>
                <a:lnTo>
                  <a:pt x="0" y="865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70" r="0" b="-73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825503" y="230059"/>
            <a:ext cx="10636994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eague Spartan"/>
              </a:rPr>
              <a:t>IL MANIFESTO DELLA POSITIVITÀ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16204022" y="274820"/>
            <a:ext cx="12555108" cy="10634915"/>
            <a:chOff x="0" y="0"/>
            <a:chExt cx="2374900" cy="20116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15977903" y="8428994"/>
            <a:ext cx="1186216" cy="104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The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58220"/>
                </a:solidFill>
                <a:latin typeface="Text Me One"/>
              </a:rPr>
              <a:t>Bright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946181" y="9540282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906888" y="8334614"/>
            <a:ext cx="1287176" cy="1287176"/>
          </a:xfrm>
          <a:custGeom>
            <a:avLst/>
            <a:gdLst/>
            <a:ahLst/>
            <a:cxnLst/>
            <a:rect r="r" b="b" t="t" l="l"/>
            <a:pathLst>
              <a:path h="1287176" w="1287176">
                <a:moveTo>
                  <a:pt x="0" y="0"/>
                </a:moveTo>
                <a:lnTo>
                  <a:pt x="1287176" y="0"/>
                </a:lnTo>
                <a:lnTo>
                  <a:pt x="1287176" y="1287177"/>
                </a:lnTo>
                <a:lnTo>
                  <a:pt x="0" y="128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110695">
            <a:off x="19017619" y="7441351"/>
            <a:ext cx="3445907" cy="3530643"/>
          </a:xfrm>
          <a:custGeom>
            <a:avLst/>
            <a:gdLst/>
            <a:ahLst/>
            <a:cxnLst/>
            <a:rect r="r" b="b" t="t" l="l"/>
            <a:pathLst>
              <a:path h="3530643" w="3445907">
                <a:moveTo>
                  <a:pt x="0" y="0"/>
                </a:moveTo>
                <a:lnTo>
                  <a:pt x="3445907" y="0"/>
                </a:lnTo>
                <a:lnTo>
                  <a:pt x="3445907" y="3530643"/>
                </a:lnTo>
                <a:lnTo>
                  <a:pt x="0" y="353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" t="0" r="-25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-5400000">
            <a:off x="-10095632" y="459249"/>
            <a:ext cx="12119652" cy="10266058"/>
            <a:chOff x="0" y="0"/>
            <a:chExt cx="2374900" cy="20116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4086" y="-337448"/>
            <a:ext cx="8364092" cy="10961895"/>
            <a:chOff x="0" y="0"/>
            <a:chExt cx="11152122" cy="146158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822" r="0" b="822"/>
            <a:stretch>
              <a:fillRect/>
            </a:stretch>
          </p:blipFill>
          <p:spPr>
            <a:xfrm flipH="false" flipV="false">
              <a:off x="0" y="0"/>
              <a:ext cx="11152122" cy="730793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822" r="0" b="822"/>
            <a:stretch>
              <a:fillRect/>
            </a:stretch>
          </p:blipFill>
          <p:spPr>
            <a:xfrm flipH="false" flipV="false">
              <a:off x="0" y="7307930"/>
              <a:ext cx="11152122" cy="7307930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9144000" y="2778257"/>
            <a:ext cx="7052646" cy="1333282"/>
            <a:chOff x="0" y="0"/>
            <a:chExt cx="9403527" cy="177770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55364"/>
              <a:ext cx="9403527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spc="139">
                  <a:solidFill>
                    <a:srgbClr val="FFF4FB"/>
                  </a:solidFill>
                  <a:latin typeface="League Spartan"/>
                </a:rPr>
                <a:t>LA PETIZIONE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281813"/>
              <a:ext cx="7689515" cy="4691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03"/>
                </a:lnSpc>
              </a:pP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829977"/>
              <a:ext cx="1965089" cy="201744"/>
            </a:xfrm>
            <a:prstGeom prst="rect">
              <a:avLst/>
            </a:prstGeom>
            <a:solidFill>
              <a:srgbClr val="1659A7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1019525" y="8979497"/>
            <a:ext cx="10473125" cy="8871353"/>
            <a:chOff x="0" y="0"/>
            <a:chExt cx="2374900" cy="20116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7205275" y="8979497"/>
            <a:ext cx="11479985" cy="9724223"/>
            <a:chOff x="0" y="0"/>
            <a:chExt cx="2374900" cy="20116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871476" y="-7411777"/>
            <a:ext cx="10473125" cy="8871353"/>
            <a:chOff x="0" y="0"/>
            <a:chExt cx="2374900" cy="20116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7429524" y="-8264647"/>
            <a:ext cx="11479985" cy="9724223"/>
            <a:chOff x="0" y="0"/>
            <a:chExt cx="2374900" cy="20116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2540" y="-2540"/>
              <a:ext cx="2377441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1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5822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7" id="17"/>
          <p:cNvSpPr txBox="true"/>
          <p:nvPr/>
        </p:nvSpPr>
        <p:spPr>
          <a:xfrm rot="0">
            <a:off x="16399476" y="874146"/>
            <a:ext cx="1186216" cy="104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The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58220"/>
                </a:solidFill>
                <a:latin typeface="Text Me One"/>
              </a:rPr>
              <a:t>Bright</a:t>
            </a:r>
          </a:p>
          <a:p>
            <a:pPr>
              <a:lnSpc>
                <a:spcPts val="2982"/>
              </a:lnSpc>
            </a:pPr>
            <a:r>
              <a:rPr lang="en-US" sz="2895" spc="115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99476" y="1985435"/>
            <a:ext cx="1888524" cy="14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1"/>
              </a:lnSpc>
            </a:pPr>
            <a:r>
              <a:rPr lang="en-US" sz="814" spc="-81">
                <a:solidFill>
                  <a:srgbClr val="FFFFFF"/>
                </a:solidFill>
                <a:latin typeface="Text Me One"/>
              </a:rPr>
              <a:t>Il lato positivo dell' informazione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356118" y="789750"/>
            <a:ext cx="1287176" cy="1287176"/>
          </a:xfrm>
          <a:custGeom>
            <a:avLst/>
            <a:gdLst/>
            <a:ahLst/>
            <a:cxnLst/>
            <a:rect r="r" b="b" t="t" l="l"/>
            <a:pathLst>
              <a:path h="1287176" w="1287176">
                <a:moveTo>
                  <a:pt x="0" y="0"/>
                </a:moveTo>
                <a:lnTo>
                  <a:pt x="1287176" y="0"/>
                </a:lnTo>
                <a:lnTo>
                  <a:pt x="1287176" y="1287176"/>
                </a:lnTo>
                <a:lnTo>
                  <a:pt x="0" y="128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927868" y="3732934"/>
            <a:ext cx="8064716" cy="5246562"/>
          </a:xfrm>
          <a:custGeom>
            <a:avLst/>
            <a:gdLst/>
            <a:ahLst/>
            <a:cxnLst/>
            <a:rect r="r" b="b" t="t" l="l"/>
            <a:pathLst>
              <a:path h="5246562" w="8064716">
                <a:moveTo>
                  <a:pt x="0" y="0"/>
                </a:moveTo>
                <a:lnTo>
                  <a:pt x="8064716" y="0"/>
                </a:lnTo>
                <a:lnTo>
                  <a:pt x="8064716" y="5246563"/>
                </a:lnTo>
                <a:lnTo>
                  <a:pt x="0" y="5246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992605">
            <a:off x="12049658" y="2467470"/>
            <a:ext cx="2569361" cy="1339941"/>
          </a:xfrm>
          <a:custGeom>
            <a:avLst/>
            <a:gdLst/>
            <a:ahLst/>
            <a:cxnLst/>
            <a:rect r="r" b="b" t="t" l="l"/>
            <a:pathLst>
              <a:path h="1339941" w="2569361">
                <a:moveTo>
                  <a:pt x="0" y="0"/>
                </a:moveTo>
                <a:lnTo>
                  <a:pt x="2569361" y="0"/>
                </a:lnTo>
                <a:lnTo>
                  <a:pt x="2569361" y="1339941"/>
                </a:lnTo>
                <a:lnTo>
                  <a:pt x="0" y="1339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505654" y="1529162"/>
            <a:ext cx="5282688" cy="68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38" u="sng">
                <a:solidFill>
                  <a:srgbClr val="FFFFFF"/>
                </a:solidFill>
                <a:latin typeface="Gidole"/>
                <a:hlinkClick r:id="rId9" tooltip="https://chng.it/XRz7gGvN"/>
              </a:rPr>
              <a:t>https://chng.it/XRz7gGvN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6006602" y="-804906"/>
            <a:ext cx="2882893" cy="2953784"/>
          </a:xfrm>
          <a:custGeom>
            <a:avLst/>
            <a:gdLst/>
            <a:ahLst/>
            <a:cxnLst/>
            <a:rect r="r" b="b" t="t" l="l"/>
            <a:pathLst>
              <a:path h="2953784" w="2882893">
                <a:moveTo>
                  <a:pt x="0" y="0"/>
                </a:moveTo>
                <a:lnTo>
                  <a:pt x="2882893" y="0"/>
                </a:lnTo>
                <a:lnTo>
                  <a:pt x="2882893" y="2953784"/>
                </a:lnTo>
                <a:lnTo>
                  <a:pt x="0" y="295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92439" y="616693"/>
            <a:ext cx="18456307" cy="944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5"/>
              </a:lnSpc>
            </a:pPr>
            <a:r>
              <a:rPr lang="en-US" sz="5546">
                <a:solidFill>
                  <a:srgbClr val="FFF4FB"/>
                </a:solidFill>
                <a:latin typeface="League Spartan"/>
              </a:rPr>
              <a:t>BRIGHT TG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499148" y="2042205"/>
            <a:ext cx="4873133" cy="1364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3"/>
              </a:lnSpc>
            </a:pPr>
            <a:r>
              <a:rPr lang="en-US" sz="3952">
                <a:solidFill>
                  <a:srgbClr val="FFFFFF"/>
                </a:solidFill>
                <a:latin typeface="League Spartan"/>
              </a:rPr>
              <a:t>IL NOSTRO OBIETTIVO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7288811" y="3538389"/>
            <a:ext cx="3293807" cy="289505"/>
          </a:xfrm>
          <a:prstGeom prst="rect">
            <a:avLst/>
          </a:prstGeom>
          <a:solidFill>
            <a:srgbClr val="F58220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059370" y="4128757"/>
            <a:ext cx="13911787" cy="7031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07"/>
              </a:lnSpc>
            </a:pPr>
            <a:r>
              <a:rPr lang="en-US" sz="3433">
                <a:solidFill>
                  <a:srgbClr val="000000"/>
                </a:solidFill>
                <a:latin typeface="Gidole"/>
              </a:rPr>
              <a:t>Il format si propone di occuparsi non solo di buone notizie, ma anche di buone pratiche e buone iniziative, sia italiane che estere, e di seguirle nel loro svolgimento nel tempo.</a:t>
            </a:r>
          </a:p>
          <a:p>
            <a:pPr algn="just">
              <a:lnSpc>
                <a:spcPts val="4667"/>
              </a:lnSpc>
            </a:pPr>
            <a:r>
              <a:rPr lang="en-US" sz="3333">
                <a:solidFill>
                  <a:srgbClr val="000000"/>
                </a:solidFill>
                <a:latin typeface="Gidole"/>
              </a:rPr>
              <a:t>Ci si concentrerà su 10 buone notizie che, possibilmente, interesseranno diversi campi, così da coinvolgere un pubblico eterogeneo: buone notizie sullo sport, sull’ ambiente, sulla scuola, sulla pubblica amministrazione ecc.</a:t>
            </a:r>
          </a:p>
          <a:p>
            <a:pPr algn="just">
              <a:lnSpc>
                <a:spcPts val="4667"/>
              </a:lnSpc>
            </a:pPr>
            <a:r>
              <a:rPr lang="en-US" sz="3333">
                <a:solidFill>
                  <a:srgbClr val="000000"/>
                </a:solidFill>
                <a:latin typeface="Gidole"/>
              </a:rPr>
              <a:t>Ci si sforzerà di identificare e raccontare personaggi positivi, creativi, innovativi, generativi che possano essere un modello, una fonte di ispirazione ed emulazione per gli spettatori. Ad iniziare dai più giovani.</a:t>
            </a:r>
          </a:p>
          <a:p>
            <a:pPr algn="just">
              <a:lnSpc>
                <a:spcPts val="4387"/>
              </a:lnSpc>
            </a:pPr>
            <a:r>
              <a:rPr lang="en-US" sz="3133">
                <a:solidFill>
                  <a:srgbClr val="000000"/>
                </a:solidFill>
                <a:latin typeface="Gidole"/>
              </a:rPr>
              <a:t> </a:t>
            </a:r>
          </a:p>
          <a:p>
            <a:pPr algn="just">
              <a:lnSpc>
                <a:spcPts val="4387"/>
              </a:lnSpc>
            </a:pPr>
          </a:p>
          <a:p>
            <a:pPr algn="just">
              <a:lnSpc>
                <a:spcPts val="4387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77313" y="298863"/>
            <a:ext cx="1465747" cy="1465747"/>
          </a:xfrm>
          <a:custGeom>
            <a:avLst/>
            <a:gdLst/>
            <a:ahLst/>
            <a:cxnLst/>
            <a:rect r="r" b="b" t="t" l="l"/>
            <a:pathLst>
              <a:path h="1465747" w="1465747">
                <a:moveTo>
                  <a:pt x="0" y="0"/>
                </a:moveTo>
                <a:lnTo>
                  <a:pt x="1465747" y="0"/>
                </a:lnTo>
                <a:lnTo>
                  <a:pt x="1465747" y="1465748"/>
                </a:lnTo>
                <a:lnTo>
                  <a:pt x="0" y="1465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77535" y="1695001"/>
            <a:ext cx="2008834" cy="335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7"/>
              </a:lnSpc>
            </a:pPr>
            <a:r>
              <a:rPr lang="en-US" sz="2522" spc="-201">
                <a:solidFill>
                  <a:srgbClr val="FFFFFF"/>
                </a:solidFill>
                <a:latin typeface="Text Me One"/>
              </a:rPr>
              <a:t>The </a:t>
            </a:r>
            <a:r>
              <a:rPr lang="en-US" sz="2522" spc="-201">
                <a:solidFill>
                  <a:srgbClr val="F58220"/>
                </a:solidFill>
                <a:latin typeface="Text Me One"/>
              </a:rPr>
              <a:t>Bright </a:t>
            </a:r>
            <a:r>
              <a:rPr lang="en-US" sz="2522" spc="-201">
                <a:solidFill>
                  <a:srgbClr val="FFFFFF"/>
                </a:solidFill>
                <a:latin typeface="Text Me One"/>
              </a:rPr>
              <a:t>Side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5400000">
            <a:off x="16551008" y="7971311"/>
            <a:ext cx="2885695" cy="2956655"/>
          </a:xfrm>
          <a:custGeom>
            <a:avLst/>
            <a:gdLst/>
            <a:ahLst/>
            <a:cxnLst/>
            <a:rect r="r" b="b" t="t" l="l"/>
            <a:pathLst>
              <a:path h="2956655" w="2885695">
                <a:moveTo>
                  <a:pt x="0" y="0"/>
                </a:moveTo>
                <a:lnTo>
                  <a:pt x="2885695" y="0"/>
                </a:lnTo>
                <a:lnTo>
                  <a:pt x="2885695" y="2956655"/>
                </a:lnTo>
                <a:lnTo>
                  <a:pt x="0" y="2956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024663">
            <a:off x="-696901" y="8756883"/>
            <a:ext cx="2418091" cy="2477552"/>
          </a:xfrm>
          <a:custGeom>
            <a:avLst/>
            <a:gdLst/>
            <a:ahLst/>
            <a:cxnLst/>
            <a:rect r="r" b="b" t="t" l="l"/>
            <a:pathLst>
              <a:path h="2477552" w="2418091">
                <a:moveTo>
                  <a:pt x="0" y="0"/>
                </a:moveTo>
                <a:lnTo>
                  <a:pt x="2418090" y="0"/>
                </a:lnTo>
                <a:lnTo>
                  <a:pt x="2418090" y="2477552"/>
                </a:lnTo>
                <a:lnTo>
                  <a:pt x="0" y="2477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" t="0" r="-25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05799" y="7790169"/>
            <a:ext cx="1951936" cy="1951936"/>
          </a:xfrm>
          <a:custGeom>
            <a:avLst/>
            <a:gdLst/>
            <a:ahLst/>
            <a:cxnLst/>
            <a:rect r="r" b="b" t="t" l="l"/>
            <a:pathLst>
              <a:path h="1951936" w="1951936">
                <a:moveTo>
                  <a:pt x="0" y="0"/>
                </a:moveTo>
                <a:lnTo>
                  <a:pt x="1951936" y="0"/>
                </a:lnTo>
                <a:lnTo>
                  <a:pt x="1951936" y="1951936"/>
                </a:lnTo>
                <a:lnTo>
                  <a:pt x="0" y="195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5756310" y="2601581"/>
            <a:ext cx="6470526" cy="236034"/>
          </a:xfrm>
          <a:prstGeom prst="rect">
            <a:avLst/>
          </a:prstGeom>
          <a:solidFill>
            <a:srgbClr val="F58220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6847230" y="790555"/>
            <a:ext cx="4288685" cy="181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95"/>
              </a:lnSpc>
            </a:pPr>
            <a:r>
              <a:rPr lang="en-US" sz="5211">
                <a:solidFill>
                  <a:srgbClr val="FFF4FB"/>
                </a:solidFill>
                <a:latin typeface="League Spartan"/>
              </a:rPr>
              <a:t>LA NOSTRA PROPOSTA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971675" y="447649"/>
            <a:ext cx="2931882" cy="1339651"/>
            <a:chOff x="0" y="0"/>
            <a:chExt cx="3909176" cy="178620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16235" cy="1716235"/>
            </a:xfrm>
            <a:custGeom>
              <a:avLst/>
              <a:gdLst/>
              <a:ahLst/>
              <a:cxnLst/>
              <a:rect r="r" b="b" t="t" l="l"/>
              <a:pathLst>
                <a:path h="1716235" w="1716235">
                  <a:moveTo>
                    <a:pt x="0" y="0"/>
                  </a:moveTo>
                  <a:lnTo>
                    <a:pt x="1716235" y="0"/>
                  </a:lnTo>
                  <a:lnTo>
                    <a:pt x="1716235" y="1716235"/>
                  </a:lnTo>
                  <a:lnTo>
                    <a:pt x="0" y="1716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391143" y="96653"/>
              <a:ext cx="1581621" cy="14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The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58220"/>
                  </a:solidFill>
                  <a:latin typeface="Text Me One"/>
                </a:rPr>
                <a:t>Bright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Side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391143" y="1600596"/>
              <a:ext cx="2518032" cy="1856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131"/>
                </a:lnSpc>
              </a:pPr>
              <a:r>
                <a:rPr lang="en-US" sz="814" spc="-81">
                  <a:solidFill>
                    <a:srgbClr val="FFFFFF"/>
                  </a:solidFill>
                  <a:latin typeface="Text Me One"/>
                </a:rPr>
                <a:t>Il lato positivo dell' informazione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796520" y="-1990273"/>
            <a:ext cx="3885014" cy="3980547"/>
          </a:xfrm>
          <a:custGeom>
            <a:avLst/>
            <a:gdLst/>
            <a:ahLst/>
            <a:cxnLst/>
            <a:rect r="r" b="b" t="t" l="l"/>
            <a:pathLst>
              <a:path h="3980547" w="3885014">
                <a:moveTo>
                  <a:pt x="0" y="0"/>
                </a:moveTo>
                <a:lnTo>
                  <a:pt x="3885013" y="0"/>
                </a:lnTo>
                <a:lnTo>
                  <a:pt x="3885013" y="3980546"/>
                </a:lnTo>
                <a:lnTo>
                  <a:pt x="0" y="3980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-233503" y="-347475"/>
            <a:ext cx="1951936" cy="1951936"/>
          </a:xfrm>
          <a:custGeom>
            <a:avLst/>
            <a:gdLst/>
            <a:ahLst/>
            <a:cxnLst/>
            <a:rect r="r" b="b" t="t" l="l"/>
            <a:pathLst>
              <a:path h="1951936" w="1951936">
                <a:moveTo>
                  <a:pt x="0" y="0"/>
                </a:moveTo>
                <a:lnTo>
                  <a:pt x="1951936" y="0"/>
                </a:lnTo>
                <a:lnTo>
                  <a:pt x="1951936" y="1951936"/>
                </a:lnTo>
                <a:lnTo>
                  <a:pt x="0" y="1951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332353" y="4097967"/>
            <a:ext cx="13623294" cy="517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3585" spc="143">
                <a:solidFill>
                  <a:srgbClr val="000000"/>
                </a:solidFill>
                <a:latin typeface="Gidole"/>
              </a:rPr>
              <a:t>Si tratta di un format video/televisivo della durata di 20/25 minuti, con eventuale versione radio e podcast. </a:t>
            </a:r>
          </a:p>
          <a:p>
            <a:pPr algn="ctr">
              <a:lnSpc>
                <a:spcPts val="3692"/>
              </a:lnSpc>
            </a:pPr>
          </a:p>
          <a:p>
            <a:pPr algn="ctr">
              <a:lnSpc>
                <a:spcPts val="3692"/>
              </a:lnSpc>
            </a:pPr>
            <a:r>
              <a:rPr lang="en-US" sz="3585" spc="143">
                <a:solidFill>
                  <a:srgbClr val="FFFFFF"/>
                </a:solidFill>
                <a:latin typeface="Gidole"/>
              </a:rPr>
              <a:t>Le rubriche che lo caratterizzeranno sono</a:t>
            </a:r>
            <a:r>
              <a:rPr lang="en-US" sz="3585" spc="143">
                <a:solidFill>
                  <a:srgbClr val="000000"/>
                </a:solidFill>
                <a:latin typeface="Gidole"/>
              </a:rPr>
              <a:t>: Intervista Positiva, video pillola settimanale, una nostra prima pagina, canzoni positive e storie gentili, personaggio positivo della settimana (intervista), pillole di Scienza della Felicità, disegno/vignetta positiva, uno spazio per le organizzazioni del Bene Comune,“La buona amministrazione” e “La buona scuola”, commento di una buona notizia o pratica da parte di un giornalista o un opinion leader.</a:t>
            </a:r>
          </a:p>
          <a:p>
            <a:pPr algn="ctr">
              <a:lnSpc>
                <a:spcPts val="369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EAB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05799" y="7790169"/>
            <a:ext cx="1951936" cy="1951936"/>
          </a:xfrm>
          <a:custGeom>
            <a:avLst/>
            <a:gdLst/>
            <a:ahLst/>
            <a:cxnLst/>
            <a:rect r="r" b="b" t="t" l="l"/>
            <a:pathLst>
              <a:path h="1951936" w="1951936">
                <a:moveTo>
                  <a:pt x="0" y="0"/>
                </a:moveTo>
                <a:lnTo>
                  <a:pt x="1951936" y="0"/>
                </a:lnTo>
                <a:lnTo>
                  <a:pt x="1951936" y="1951936"/>
                </a:lnTo>
                <a:lnTo>
                  <a:pt x="0" y="195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01318" y="535240"/>
            <a:ext cx="6319270" cy="172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4972">
                <a:solidFill>
                  <a:srgbClr val="FFF4FB"/>
                </a:solidFill>
                <a:latin typeface="League Spartan"/>
              </a:rPr>
              <a:t>I PLUS DEL PROGETTO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5901318" y="2267591"/>
            <a:ext cx="6173832" cy="211806"/>
          </a:xfrm>
          <a:prstGeom prst="rect">
            <a:avLst/>
          </a:prstGeom>
          <a:solidFill>
            <a:srgbClr val="F58220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4971675" y="447649"/>
            <a:ext cx="2931882" cy="1339651"/>
            <a:chOff x="0" y="0"/>
            <a:chExt cx="3909176" cy="178620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16235" cy="1716235"/>
            </a:xfrm>
            <a:custGeom>
              <a:avLst/>
              <a:gdLst/>
              <a:ahLst/>
              <a:cxnLst/>
              <a:rect r="r" b="b" t="t" l="l"/>
              <a:pathLst>
                <a:path h="1716235" w="1716235">
                  <a:moveTo>
                    <a:pt x="0" y="0"/>
                  </a:moveTo>
                  <a:lnTo>
                    <a:pt x="1716235" y="0"/>
                  </a:lnTo>
                  <a:lnTo>
                    <a:pt x="1716235" y="1716235"/>
                  </a:lnTo>
                  <a:lnTo>
                    <a:pt x="0" y="1716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391143" y="96653"/>
              <a:ext cx="1581621" cy="14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The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58220"/>
                  </a:solidFill>
                  <a:latin typeface="Text Me One"/>
                </a:rPr>
                <a:t>Bright</a:t>
              </a:r>
            </a:p>
            <a:p>
              <a:pPr>
                <a:lnSpc>
                  <a:spcPts val="2982"/>
                </a:lnSpc>
              </a:pPr>
              <a:r>
                <a:rPr lang="en-US" sz="2895" spc="115">
                  <a:solidFill>
                    <a:srgbClr val="FFFFFF"/>
                  </a:solidFill>
                  <a:latin typeface="Text Me One"/>
                </a:rPr>
                <a:t>Side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391143" y="1600596"/>
              <a:ext cx="2518032" cy="1856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131"/>
                </a:lnSpc>
              </a:pPr>
              <a:r>
                <a:rPr lang="en-US" sz="814" spc="-81">
                  <a:solidFill>
                    <a:srgbClr val="FFFFFF"/>
                  </a:solidFill>
                  <a:latin typeface="Text Me One"/>
                </a:rPr>
                <a:t>Il lato positivo dell' informazione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796520" y="-1990273"/>
            <a:ext cx="3885014" cy="3980547"/>
          </a:xfrm>
          <a:custGeom>
            <a:avLst/>
            <a:gdLst/>
            <a:ahLst/>
            <a:cxnLst/>
            <a:rect r="r" b="b" t="t" l="l"/>
            <a:pathLst>
              <a:path h="3980547" w="3885014">
                <a:moveTo>
                  <a:pt x="0" y="0"/>
                </a:moveTo>
                <a:lnTo>
                  <a:pt x="3885013" y="0"/>
                </a:lnTo>
                <a:lnTo>
                  <a:pt x="3885013" y="3980546"/>
                </a:lnTo>
                <a:lnTo>
                  <a:pt x="0" y="3980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5" t="0" r="-25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-233503" y="-347475"/>
            <a:ext cx="1951936" cy="1951936"/>
          </a:xfrm>
          <a:custGeom>
            <a:avLst/>
            <a:gdLst/>
            <a:ahLst/>
            <a:cxnLst/>
            <a:rect r="r" b="b" t="t" l="l"/>
            <a:pathLst>
              <a:path h="1951936" w="1951936">
                <a:moveTo>
                  <a:pt x="0" y="0"/>
                </a:moveTo>
                <a:lnTo>
                  <a:pt x="1951936" y="0"/>
                </a:lnTo>
                <a:lnTo>
                  <a:pt x="1951936" y="1951936"/>
                </a:lnTo>
                <a:lnTo>
                  <a:pt x="0" y="1951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7825" y="3364853"/>
            <a:ext cx="15966257" cy="5730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3369" spc="134">
                <a:solidFill>
                  <a:srgbClr val="000000"/>
                </a:solidFill>
                <a:latin typeface="Gidole"/>
              </a:rPr>
              <a:t>1) la </a:t>
            </a:r>
            <a:r>
              <a:rPr lang="en-US" sz="3369" spc="134">
                <a:solidFill>
                  <a:srgbClr val="000000"/>
                </a:solidFill>
                <a:latin typeface="Gidole"/>
              </a:rPr>
              <a:t>realizzazione di un format originale, coinvolgente, affascinante ed entusiasmante, a partire già dalla sigla, che dia la giusta dignità al racconto delle buone notizie;</a:t>
            </a:r>
          </a:p>
          <a:p>
            <a:pPr algn="ctr">
              <a:lnSpc>
                <a:spcPts val="3470"/>
              </a:lnSpc>
            </a:pP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3369" spc="134">
                <a:solidFill>
                  <a:srgbClr val="000000"/>
                </a:solidFill>
                <a:latin typeface="Gidole"/>
              </a:rPr>
              <a:t>2) dare </a:t>
            </a:r>
            <a:r>
              <a:rPr lang="en-US" sz="3369" spc="134">
                <a:solidFill>
                  <a:srgbClr val="000000"/>
                </a:solidFill>
                <a:latin typeface="Gidole"/>
              </a:rPr>
              <a:t>spazio anche alle notizie positive straniere; </a:t>
            </a:r>
          </a:p>
          <a:p>
            <a:pPr algn="ctr">
              <a:lnSpc>
                <a:spcPts val="3470"/>
              </a:lnSpc>
              <a:spcBef>
                <a:spcPct val="0"/>
              </a:spcBef>
            </a:pP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3369" spc="134">
                <a:solidFill>
                  <a:srgbClr val="000000"/>
                </a:solidFill>
                <a:latin typeface="Gidole"/>
              </a:rPr>
              <a:t>3)coinvolgere il pubblico nel segnalare buone notizie e pratiche, così da rendere il tutto interattivo e, quindi, più interessante;</a:t>
            </a:r>
          </a:p>
          <a:p>
            <a:pPr algn="ctr">
              <a:lnSpc>
                <a:spcPts val="3470"/>
              </a:lnSpc>
              <a:spcBef>
                <a:spcPct val="0"/>
              </a:spcBef>
            </a:pP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3369" spc="134">
                <a:solidFill>
                  <a:srgbClr val="000000"/>
                </a:solidFill>
                <a:latin typeface="Gidole"/>
              </a:rPr>
              <a:t>4) coinvolgere studenti non solo come spettatori, ma anche come attori del progetto (speaker e/o reporter);</a:t>
            </a:r>
          </a:p>
          <a:p>
            <a:pPr algn="ctr">
              <a:lnSpc>
                <a:spcPts val="3470"/>
              </a:lnSpc>
              <a:spcBef>
                <a:spcPct val="0"/>
              </a:spcBef>
            </a:pP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3369" spc="134">
                <a:solidFill>
                  <a:srgbClr val="000000"/>
                </a:solidFill>
                <a:latin typeface="Gidole"/>
              </a:rPr>
              <a:t>5) evitare assolutamente toni “pietistici” nel racconto della cronaca positiva, come oggi spesso avviene, e non concentrarsi esclusivamente sui temi del Terzo Settore.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DAFy0Cke72g</dc:identifier>
  <dcterms:modified xsi:type="dcterms:W3CDTF">2011-08-01T06:04:30Z</dcterms:modified>
  <cp:revision>1</cp:revision>
  <dc:title>Bright TG</dc:title>
</cp:coreProperties>
</file>