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8288000" cy="10287000"/>
  <p:notesSz cx="6858000" cy="9144000"/>
  <p:embeddedFontLst>
    <p:embeddedFont>
      <p:font typeface="Text Me One" charset="1" panose="00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Gidole" charset="1" panose="02000503000000000000"/>
      <p:regular r:id="rId11"/>
    </p:embeddedFont>
    <p:embeddedFont>
      <p:font typeface="League Spartan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26" Target="slides/slide14.xml" Type="http://schemas.openxmlformats.org/officeDocument/2006/relationships/slide"/><Relationship Id="rId27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5.jpeg" Type="http://schemas.openxmlformats.org/officeDocument/2006/relationships/image"/><Relationship Id="rId7" Target="https://youtu.be/L7br9j_vWb8" TargetMode="External" Type="http://schemas.openxmlformats.org/officeDocument/2006/relationships/video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mailto:brightside@outlook.it" TargetMode="External" Type="http://schemas.openxmlformats.org/officeDocument/2006/relationships/hyperlink"/><Relationship Id="rId9" Target="../media/image29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https://www.associazionetbs.org/tg-delle-buone-notizie" TargetMode="External" Type="http://schemas.openxmlformats.org/officeDocument/2006/relationships/hyperlink"/><Relationship Id="rId7" Target="https://www.change.org/p/vertici-della-rai-e-dell-ordine-nazionale-dei-giornalisti-diritto-all-informazione-positiva-paritaria-nei-media-con-il-50-di-notizie-positive?utm_source=share_petition&amp;utm_medium=custom_url&amp;recruited_by_id=fe652a30-2510-11ec-82e1-15d367422d0a" TargetMode="External" Type="http://schemas.openxmlformats.org/officeDocument/2006/relationships/hyperlink"/><Relationship Id="rId8" Target="https://www.associazionetbs.org" TargetMode="External" Type="http://schemas.openxmlformats.org/officeDocument/2006/relationships/hyperlink"/><Relationship Id="rId9" Target="../media/image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https://chng.it/XRz7gGvN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71898" y="8549473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7" y="0"/>
                </a:lnTo>
                <a:lnTo>
                  <a:pt x="1287177" y="1287176"/>
                </a:lnTo>
                <a:lnTo>
                  <a:pt x="0" y="128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35701" y="5143500"/>
            <a:ext cx="4416597" cy="4114800"/>
          </a:xfrm>
          <a:custGeom>
            <a:avLst/>
            <a:gdLst/>
            <a:ahLst/>
            <a:cxnLst/>
            <a:rect r="r" b="b" t="t" l="l"/>
            <a:pathLst>
              <a:path h="4114800" w="4416597">
                <a:moveTo>
                  <a:pt x="0" y="0"/>
                </a:moveTo>
                <a:lnTo>
                  <a:pt x="4416598" y="0"/>
                </a:lnTo>
                <a:lnTo>
                  <a:pt x="44165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28925" y="2330371"/>
            <a:ext cx="13830149" cy="1954572"/>
            <a:chOff x="0" y="0"/>
            <a:chExt cx="18440199" cy="260609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8440199" cy="1228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>
                  <a:solidFill>
                    <a:srgbClr val="FFF4FB"/>
                  </a:solidFill>
                  <a:latin typeface="League Spartan"/>
                </a:rPr>
                <a:t>APERITIVO POSITIVO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483587" y="1852863"/>
              <a:ext cx="17473024" cy="753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19"/>
                </a:lnSpc>
              </a:pPr>
              <a:r>
                <a:rPr lang="en-US" sz="3999" spc="159">
                  <a:solidFill>
                    <a:srgbClr val="3D393B"/>
                  </a:solidFill>
                  <a:latin typeface="Gidole"/>
                </a:rPr>
                <a:t>TBS storytelling, storydoing e networking della positività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854762" y="8581394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854762" y="9692682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854762" y="9692682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5400000">
            <a:off x="-1101479" y="7562815"/>
            <a:ext cx="5113777" cy="5113777"/>
          </a:xfrm>
          <a:custGeom>
            <a:avLst/>
            <a:gdLst/>
            <a:ahLst/>
            <a:cxnLst/>
            <a:rect r="r" b="b" t="t" l="l"/>
            <a:pathLst>
              <a:path h="5113777" w="5113777">
                <a:moveTo>
                  <a:pt x="0" y="0"/>
                </a:moveTo>
                <a:lnTo>
                  <a:pt x="5113777" y="0"/>
                </a:lnTo>
                <a:lnTo>
                  <a:pt x="5113777" y="5113777"/>
                </a:lnTo>
                <a:lnTo>
                  <a:pt x="0" y="5113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5637001" y="-1743737"/>
            <a:ext cx="4074107" cy="4074107"/>
          </a:xfrm>
          <a:custGeom>
            <a:avLst/>
            <a:gdLst/>
            <a:ahLst/>
            <a:cxnLst/>
            <a:rect r="r" b="b" t="t" l="l"/>
            <a:pathLst>
              <a:path h="4074107" w="4074107">
                <a:moveTo>
                  <a:pt x="0" y="0"/>
                </a:moveTo>
                <a:lnTo>
                  <a:pt x="4074107" y="0"/>
                </a:lnTo>
                <a:lnTo>
                  <a:pt x="4074107" y="4074108"/>
                </a:lnTo>
                <a:lnTo>
                  <a:pt x="0" y="407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426916" y="635056"/>
            <a:ext cx="2476329" cy="2476329"/>
          </a:xfrm>
          <a:custGeom>
            <a:avLst/>
            <a:gdLst/>
            <a:ahLst/>
            <a:cxnLst/>
            <a:rect r="r" b="b" t="t" l="l"/>
            <a:pathLst>
              <a:path h="2476329" w="2476329">
                <a:moveTo>
                  <a:pt x="0" y="0"/>
                </a:moveTo>
                <a:lnTo>
                  <a:pt x="2476330" y="0"/>
                </a:lnTo>
                <a:lnTo>
                  <a:pt x="2476330" y="2476329"/>
                </a:lnTo>
                <a:lnTo>
                  <a:pt x="0" y="247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5087869" y="4896462"/>
            <a:ext cx="2026572" cy="2026572"/>
          </a:xfrm>
          <a:custGeom>
            <a:avLst/>
            <a:gdLst/>
            <a:ahLst/>
            <a:cxnLst/>
            <a:rect r="r" b="b" t="t" l="l"/>
            <a:pathLst>
              <a:path h="2026572" w="2026572">
                <a:moveTo>
                  <a:pt x="0" y="0"/>
                </a:moveTo>
                <a:lnTo>
                  <a:pt x="2026572" y="0"/>
                </a:lnTo>
                <a:lnTo>
                  <a:pt x="2026572" y="2026572"/>
                </a:lnTo>
                <a:lnTo>
                  <a:pt x="0" y="2026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405799" y="7790169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901318" y="630490"/>
            <a:ext cx="6485364" cy="973971"/>
            <a:chOff x="0" y="0"/>
            <a:chExt cx="8647152" cy="129862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04775"/>
              <a:ext cx="8647152" cy="113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4"/>
                </a:lnSpc>
              </a:pPr>
              <a:r>
                <a:rPr lang="en-US" sz="5103">
                  <a:solidFill>
                    <a:srgbClr val="FFF4FB"/>
                  </a:solidFill>
                  <a:latin typeface="League Spartan"/>
                </a:rPr>
                <a:t>L’INCONTRO ZERO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1008797"/>
              <a:ext cx="8448137" cy="289831"/>
            </a:xfrm>
            <a:prstGeom prst="rect">
              <a:avLst/>
            </a:prstGeom>
            <a:solidFill>
              <a:srgbClr val="F5822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71675" y="447649"/>
            <a:ext cx="2931882" cy="1339651"/>
            <a:chOff x="0" y="0"/>
            <a:chExt cx="3909176" cy="17862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16235" cy="1716235"/>
            </a:xfrm>
            <a:custGeom>
              <a:avLst/>
              <a:gdLst/>
              <a:ahLst/>
              <a:cxnLst/>
              <a:rect r="r" b="b" t="t" l="l"/>
              <a:pathLst>
                <a:path h="1716235" w="1716235">
                  <a:moveTo>
                    <a:pt x="0" y="0"/>
                  </a:moveTo>
                  <a:lnTo>
                    <a:pt x="1716235" y="0"/>
                  </a:lnTo>
                  <a:lnTo>
                    <a:pt x="1716235" y="1716235"/>
                  </a:lnTo>
                  <a:lnTo>
                    <a:pt x="0" y="1716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391143" y="96653"/>
              <a:ext cx="1581621" cy="14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The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58220"/>
                  </a:solidFill>
                  <a:latin typeface="Text Me One"/>
                </a:rPr>
                <a:t>Bright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Side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391143" y="1600596"/>
              <a:ext cx="2518032" cy="185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31"/>
                </a:lnSpc>
              </a:pPr>
              <a:r>
                <a:rPr lang="en-US" sz="814" spc="-81">
                  <a:solidFill>
                    <a:srgbClr val="FFFFFF"/>
                  </a:solidFill>
                  <a:latin typeface="Text Me One"/>
                </a:rPr>
                <a:t>Il lato positivo dell' informazione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5400000">
            <a:off x="796520" y="-1990273"/>
            <a:ext cx="3885014" cy="3980547"/>
          </a:xfrm>
          <a:custGeom>
            <a:avLst/>
            <a:gdLst/>
            <a:ahLst/>
            <a:cxnLst/>
            <a:rect r="r" b="b" t="t" l="l"/>
            <a:pathLst>
              <a:path h="3980547" w="3885014">
                <a:moveTo>
                  <a:pt x="0" y="0"/>
                </a:moveTo>
                <a:lnTo>
                  <a:pt x="3885013" y="0"/>
                </a:lnTo>
                <a:lnTo>
                  <a:pt x="3885013" y="3980546"/>
                </a:lnTo>
                <a:lnTo>
                  <a:pt x="0" y="3980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-233503" y="-347475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572557" y="3367062"/>
            <a:ext cx="7142887" cy="5468773"/>
          </a:xfrm>
          <a:custGeom>
            <a:avLst/>
            <a:gdLst/>
            <a:ahLst/>
            <a:cxnLst/>
            <a:rect r="r" b="b" t="t" l="l"/>
            <a:pathLst>
              <a:path h="5468773" w="7142887">
                <a:moveTo>
                  <a:pt x="0" y="0"/>
                </a:moveTo>
                <a:lnTo>
                  <a:pt x="7142886" y="0"/>
                </a:lnTo>
                <a:lnTo>
                  <a:pt x="7142886" y="5468773"/>
                </a:lnTo>
                <a:lnTo>
                  <a:pt x="0" y="54687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248391" y="1907501"/>
            <a:ext cx="9791217" cy="1099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sz="3212" spc="160">
                <a:solidFill>
                  <a:srgbClr val="FFF4FB"/>
                </a:solidFill>
                <a:latin typeface="League Spartan"/>
              </a:rPr>
              <a:t>LA FOTO RICORDO DELLE RELATRICI CON IL PRESIDENTE DI THE BRIGHT SIDE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72557" y="8918547"/>
            <a:ext cx="7142887" cy="325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idole"/>
              </a:rPr>
              <a:t>Aperitivo Positivo Milano, 16 Ottobre 2023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32209" y="9329894"/>
            <a:ext cx="8223581" cy="415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Gidole"/>
              </a:rPr>
              <a:t>Antonino Esposito, Eleonora Bellina, Anna Proserpio e Federica Tezza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405799" y="7790169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01318" y="1682526"/>
            <a:ext cx="6485364" cy="88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4"/>
              </a:lnSpc>
            </a:pPr>
            <a:r>
              <a:rPr lang="en-US" sz="5103">
                <a:solidFill>
                  <a:srgbClr val="FFF4FB"/>
                </a:solidFill>
                <a:latin typeface="League Spartan"/>
              </a:rPr>
              <a:t>L’INCONTRO ZERO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5901318" y="2543899"/>
            <a:ext cx="6336103" cy="217373"/>
          </a:xfrm>
          <a:prstGeom prst="rect">
            <a:avLst/>
          </a:prstGeom>
          <a:solidFill>
            <a:srgbClr val="F58220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4248391" y="3304197"/>
            <a:ext cx="9791217" cy="537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sz="3212" spc="160">
                <a:solidFill>
                  <a:srgbClr val="FFF4FB"/>
                </a:solidFill>
                <a:latin typeface="League Spartan"/>
              </a:rPr>
              <a:t>NOTA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05154" y="3936497"/>
            <a:ext cx="7277691" cy="4212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idole"/>
              </a:rPr>
              <a:t>l’ Aperitivo Positivo di Milano ci ha consentito l’ acquisizione di 10 nuovi soci e lo svolgimento di interessanti colloqui di networking tra un sorso di birra e la degustazione di un buon aperitivo.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971675" y="447649"/>
            <a:ext cx="2931882" cy="1339651"/>
            <a:chOff x="0" y="0"/>
            <a:chExt cx="3909176" cy="17862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16235" cy="1716235"/>
            </a:xfrm>
            <a:custGeom>
              <a:avLst/>
              <a:gdLst/>
              <a:ahLst/>
              <a:cxnLst/>
              <a:rect r="r" b="b" t="t" l="l"/>
              <a:pathLst>
                <a:path h="1716235" w="1716235">
                  <a:moveTo>
                    <a:pt x="0" y="0"/>
                  </a:moveTo>
                  <a:lnTo>
                    <a:pt x="1716235" y="0"/>
                  </a:lnTo>
                  <a:lnTo>
                    <a:pt x="1716235" y="1716235"/>
                  </a:lnTo>
                  <a:lnTo>
                    <a:pt x="0" y="1716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391143" y="96653"/>
              <a:ext cx="1581621" cy="14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The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58220"/>
                  </a:solidFill>
                  <a:latin typeface="Text Me One"/>
                </a:rPr>
                <a:t>Bright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Side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391143" y="1600596"/>
              <a:ext cx="2518032" cy="185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31"/>
                </a:lnSpc>
              </a:pPr>
              <a:r>
                <a:rPr lang="en-US" sz="814" spc="-81">
                  <a:solidFill>
                    <a:srgbClr val="FFFFFF"/>
                  </a:solidFill>
                  <a:latin typeface="Text Me One"/>
                </a:rPr>
                <a:t>Il lato positivo dell' informazione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796520" y="-1990273"/>
            <a:ext cx="3885014" cy="3980547"/>
          </a:xfrm>
          <a:custGeom>
            <a:avLst/>
            <a:gdLst/>
            <a:ahLst/>
            <a:cxnLst/>
            <a:rect r="r" b="b" t="t" l="l"/>
            <a:pathLst>
              <a:path h="3980547" w="3885014">
                <a:moveTo>
                  <a:pt x="0" y="0"/>
                </a:moveTo>
                <a:lnTo>
                  <a:pt x="3885013" y="0"/>
                </a:lnTo>
                <a:lnTo>
                  <a:pt x="3885013" y="3980546"/>
                </a:lnTo>
                <a:lnTo>
                  <a:pt x="0" y="3980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-233503" y="-347475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42465" y="5143500"/>
            <a:ext cx="4416597" cy="4114800"/>
          </a:xfrm>
          <a:custGeom>
            <a:avLst/>
            <a:gdLst/>
            <a:ahLst/>
            <a:cxnLst/>
            <a:rect r="r" b="b" t="t" l="l"/>
            <a:pathLst>
              <a:path h="4114800" w="4416597">
                <a:moveTo>
                  <a:pt x="0" y="0"/>
                </a:moveTo>
                <a:lnTo>
                  <a:pt x="4416597" y="0"/>
                </a:lnTo>
                <a:lnTo>
                  <a:pt x="44165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96190" y="7462334"/>
            <a:ext cx="3675993" cy="3675993"/>
          </a:xfrm>
          <a:custGeom>
            <a:avLst/>
            <a:gdLst/>
            <a:ahLst/>
            <a:cxnLst/>
            <a:rect r="r" b="b" t="t" l="l"/>
            <a:pathLst>
              <a:path h="3675993" w="3675993">
                <a:moveTo>
                  <a:pt x="0" y="0"/>
                </a:moveTo>
                <a:lnTo>
                  <a:pt x="3675993" y="0"/>
                </a:lnTo>
                <a:lnTo>
                  <a:pt x="3675993" y="3675993"/>
                </a:lnTo>
                <a:lnTo>
                  <a:pt x="0" y="3675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6098910" y="-1177918"/>
            <a:ext cx="3251375" cy="3331327"/>
          </a:xfrm>
          <a:custGeom>
            <a:avLst/>
            <a:gdLst/>
            <a:ahLst/>
            <a:cxnLst/>
            <a:rect r="r" b="b" t="t" l="l"/>
            <a:pathLst>
              <a:path h="3331327" w="3251375">
                <a:moveTo>
                  <a:pt x="0" y="0"/>
                </a:moveTo>
                <a:lnTo>
                  <a:pt x="3251375" y="0"/>
                </a:lnTo>
                <a:lnTo>
                  <a:pt x="3251375" y="3331326"/>
                </a:lnTo>
                <a:lnTo>
                  <a:pt x="0" y="3331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275436"/>
            <a:ext cx="3675993" cy="3675993"/>
          </a:xfrm>
          <a:custGeom>
            <a:avLst/>
            <a:gdLst/>
            <a:ahLst/>
            <a:cxnLst/>
            <a:rect r="r" b="b" t="t" l="l"/>
            <a:pathLst>
              <a:path h="3675993" w="3675993">
                <a:moveTo>
                  <a:pt x="0" y="0"/>
                </a:moveTo>
                <a:lnTo>
                  <a:pt x="3675993" y="0"/>
                </a:lnTo>
                <a:lnTo>
                  <a:pt x="3675993" y="3675993"/>
                </a:lnTo>
                <a:lnTo>
                  <a:pt x="0" y="3675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3108188" y="2113433"/>
            <a:ext cx="12071624" cy="679028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182764" y="971550"/>
            <a:ext cx="11922472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</a:rPr>
              <a:t>Una clip del comico Enrico Brignano sulle  BUONE NOTIZIE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85112" y="2113433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6" y="0"/>
                </a:lnTo>
                <a:lnTo>
                  <a:pt x="1287176" y="1287176"/>
                </a:lnTo>
                <a:lnTo>
                  <a:pt x="0" y="12871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78583" y="2259015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7429" y="3381559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111194" y="4280266"/>
            <a:ext cx="3675993" cy="3675993"/>
          </a:xfrm>
          <a:custGeom>
            <a:avLst/>
            <a:gdLst/>
            <a:ahLst/>
            <a:cxnLst/>
            <a:rect r="r" b="b" t="t" l="l"/>
            <a:pathLst>
              <a:path h="3675993" w="3675993">
                <a:moveTo>
                  <a:pt x="0" y="0"/>
                </a:moveTo>
                <a:lnTo>
                  <a:pt x="3675993" y="0"/>
                </a:lnTo>
                <a:lnTo>
                  <a:pt x="3675993" y="3675994"/>
                </a:lnTo>
                <a:lnTo>
                  <a:pt x="0" y="3675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3721794" y="9053669"/>
            <a:ext cx="3251375" cy="3331327"/>
          </a:xfrm>
          <a:custGeom>
            <a:avLst/>
            <a:gdLst/>
            <a:ahLst/>
            <a:cxnLst/>
            <a:rect r="r" b="b" t="t" l="l"/>
            <a:pathLst>
              <a:path h="3331327" w="3251375">
                <a:moveTo>
                  <a:pt x="0" y="0"/>
                </a:moveTo>
                <a:lnTo>
                  <a:pt x="3251375" y="0"/>
                </a:lnTo>
                <a:lnTo>
                  <a:pt x="3251375" y="3331327"/>
                </a:lnTo>
                <a:lnTo>
                  <a:pt x="0" y="3331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-1071218" y="-1665663"/>
            <a:ext cx="3251375" cy="3331327"/>
          </a:xfrm>
          <a:custGeom>
            <a:avLst/>
            <a:gdLst/>
            <a:ahLst/>
            <a:cxnLst/>
            <a:rect r="r" b="b" t="t" l="l"/>
            <a:pathLst>
              <a:path h="3331327" w="3251375">
                <a:moveTo>
                  <a:pt x="0" y="0"/>
                </a:moveTo>
                <a:lnTo>
                  <a:pt x="3251375" y="0"/>
                </a:lnTo>
                <a:lnTo>
                  <a:pt x="3251375" y="3331326"/>
                </a:lnTo>
                <a:lnTo>
                  <a:pt x="0" y="3331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" t="0" r="-25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10695">
            <a:off x="729619" y="-1466291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3"/>
                </a:lnTo>
                <a:lnTo>
                  <a:pt x="0" y="35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-9479021" y="-346988"/>
            <a:ext cx="12119652" cy="10266058"/>
            <a:chOff x="0" y="0"/>
            <a:chExt cx="2374900" cy="20116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-3110695">
            <a:off x="16172733" y="-1736810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2"/>
                </a:lnTo>
                <a:lnTo>
                  <a:pt x="0" y="3530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-5400000">
            <a:off x="15796614" y="-2659087"/>
            <a:ext cx="12119652" cy="10266058"/>
            <a:chOff x="0" y="0"/>
            <a:chExt cx="2374900" cy="20116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963805" y="8649397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6" y="0"/>
                </a:lnTo>
                <a:lnTo>
                  <a:pt x="1287176" y="1287177"/>
                </a:lnTo>
                <a:lnTo>
                  <a:pt x="0" y="1287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007162" y="8733794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3110695">
            <a:off x="15470424" y="4732029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8" y="0"/>
                </a:lnTo>
                <a:lnTo>
                  <a:pt x="3445908" y="3530643"/>
                </a:lnTo>
                <a:lnTo>
                  <a:pt x="0" y="35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110695">
            <a:off x="-250799" y="8985437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3"/>
                </a:lnTo>
                <a:lnTo>
                  <a:pt x="0" y="35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40255" y="1401168"/>
            <a:ext cx="8207490" cy="8207490"/>
          </a:xfrm>
          <a:custGeom>
            <a:avLst/>
            <a:gdLst/>
            <a:ahLst/>
            <a:cxnLst/>
            <a:rect r="r" b="b" t="t" l="l"/>
            <a:pathLst>
              <a:path h="8207490" w="8207490">
                <a:moveTo>
                  <a:pt x="0" y="0"/>
                </a:moveTo>
                <a:lnTo>
                  <a:pt x="8207490" y="0"/>
                </a:lnTo>
                <a:lnTo>
                  <a:pt x="8207490" y="8207490"/>
                </a:lnTo>
                <a:lnTo>
                  <a:pt x="0" y="8207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007162" y="9855065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66952" y="464820"/>
            <a:ext cx="7903340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4FB"/>
                </a:solidFill>
                <a:latin typeface="League Spartan"/>
              </a:rPr>
              <a:t>NOI LA PENSIAMO COSÌ!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074167" y="8069330"/>
            <a:ext cx="3787555" cy="3880692"/>
          </a:xfrm>
          <a:custGeom>
            <a:avLst/>
            <a:gdLst/>
            <a:ahLst/>
            <a:cxnLst/>
            <a:rect r="r" b="b" t="t" l="l"/>
            <a:pathLst>
              <a:path h="3880692" w="3787555">
                <a:moveTo>
                  <a:pt x="0" y="0"/>
                </a:moveTo>
                <a:lnTo>
                  <a:pt x="3787556" y="0"/>
                </a:lnTo>
                <a:lnTo>
                  <a:pt x="3787556" y="3880692"/>
                </a:lnTo>
                <a:lnTo>
                  <a:pt x="0" y="3880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3823195" y="9424129"/>
            <a:ext cx="2149759" cy="2149759"/>
          </a:xfrm>
          <a:custGeom>
            <a:avLst/>
            <a:gdLst/>
            <a:ahLst/>
            <a:cxnLst/>
            <a:rect r="r" b="b" t="t" l="l"/>
            <a:pathLst>
              <a:path h="2149759" w="2149759">
                <a:moveTo>
                  <a:pt x="0" y="0"/>
                </a:moveTo>
                <a:lnTo>
                  <a:pt x="2149759" y="0"/>
                </a:lnTo>
                <a:lnTo>
                  <a:pt x="2149759" y="2149759"/>
                </a:lnTo>
                <a:lnTo>
                  <a:pt x="0" y="2149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377377" y="1288157"/>
            <a:ext cx="9533245" cy="944246"/>
            <a:chOff x="0" y="0"/>
            <a:chExt cx="12710994" cy="125899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12710994" cy="113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44"/>
                </a:lnSpc>
              </a:pPr>
              <a:r>
                <a:rPr lang="en-US" sz="5103">
                  <a:solidFill>
                    <a:srgbClr val="FFF4FB"/>
                  </a:solidFill>
                  <a:latin typeface="League Spartan"/>
                </a:rPr>
                <a:t>CONTATTI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2841774" y="1033674"/>
              <a:ext cx="7027445" cy="225321"/>
            </a:xfrm>
            <a:prstGeom prst="rect">
              <a:avLst/>
            </a:prstGeom>
            <a:solidFill>
              <a:srgbClr val="F5822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655419" y="2779686"/>
            <a:ext cx="14312526" cy="4261262"/>
            <a:chOff x="0" y="0"/>
            <a:chExt cx="19083368" cy="568168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3085165" y="-57150"/>
              <a:ext cx="12396140" cy="697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97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3248"/>
              <a:ext cx="17756713" cy="28673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2"/>
                </a:lnSpc>
                <a:spcBef>
                  <a:spcPct val="0"/>
                </a:spcBef>
              </a:pPr>
              <a:r>
                <a:rPr lang="en-US" sz="3080">
                  <a:solidFill>
                    <a:srgbClr val="000000"/>
                  </a:solidFill>
                  <a:latin typeface="Gidole"/>
                </a:rPr>
                <a:t>Tutti coloro che fossero interessati e disponibili ad organizzare un Aperitivo Positivo con le nostre stesse finalità, o anche solo per sapere di più su ciò che facciamo, non esitino a contattarci ai seguenti recapiti per maggiori informazioni e per definire insieme uno specifico progetto di incontro: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462411" y="3222028"/>
              <a:ext cx="1413118" cy="1008613"/>
            </a:xfrm>
            <a:custGeom>
              <a:avLst/>
              <a:gdLst/>
              <a:ahLst/>
              <a:cxnLst/>
              <a:rect r="r" b="b" t="t" l="l"/>
              <a:pathLst>
                <a:path h="1008613" w="1413118">
                  <a:moveTo>
                    <a:pt x="0" y="0"/>
                  </a:moveTo>
                  <a:lnTo>
                    <a:pt x="1413118" y="0"/>
                  </a:lnTo>
                  <a:lnTo>
                    <a:pt x="1413118" y="1008613"/>
                  </a:lnTo>
                  <a:lnTo>
                    <a:pt x="0" y="1008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644829" y="3318326"/>
              <a:ext cx="16438539" cy="739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92"/>
                </a:lnSpc>
                <a:spcBef>
                  <a:spcPct val="0"/>
                </a:spcBef>
              </a:pPr>
              <a:r>
                <a:rPr lang="en-US" sz="3280">
                  <a:solidFill>
                    <a:srgbClr val="000000"/>
                  </a:solidFill>
                  <a:latin typeface="Gidole"/>
                </a:rPr>
                <a:t>E-mail:</a:t>
              </a:r>
              <a:r>
                <a:rPr lang="en-US" sz="3280">
                  <a:solidFill>
                    <a:srgbClr val="FFFFFF"/>
                  </a:solidFill>
                  <a:latin typeface="Gidole"/>
                </a:rPr>
                <a:t> </a:t>
              </a:r>
              <a:r>
                <a:rPr lang="en-US" sz="3280">
                  <a:solidFill>
                    <a:srgbClr val="FFFFFF"/>
                  </a:solidFill>
                  <a:latin typeface="Gidole"/>
                  <a:hlinkClick r:id="rId8" tooltip="mailto:brightside@outlook.it"/>
                </a:rPr>
                <a:t>brightside@outlook.it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462411" y="4510041"/>
              <a:ext cx="1171641" cy="1171641"/>
            </a:xfrm>
            <a:custGeom>
              <a:avLst/>
              <a:gdLst/>
              <a:ahLst/>
              <a:cxnLst/>
              <a:rect r="r" b="b" t="t" l="l"/>
              <a:pathLst>
                <a:path h="1171641" w="1171641">
                  <a:moveTo>
                    <a:pt x="0" y="0"/>
                  </a:moveTo>
                  <a:lnTo>
                    <a:pt x="1171641" y="0"/>
                  </a:lnTo>
                  <a:lnTo>
                    <a:pt x="1171641" y="1171642"/>
                  </a:lnTo>
                  <a:lnTo>
                    <a:pt x="0" y="117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644829" y="4573295"/>
              <a:ext cx="16438539" cy="739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92"/>
                </a:lnSpc>
                <a:spcBef>
                  <a:spcPct val="0"/>
                </a:spcBef>
              </a:pPr>
              <a:r>
                <a:rPr lang="en-US" sz="3280">
                  <a:solidFill>
                    <a:srgbClr val="000000"/>
                  </a:solidFill>
                  <a:latin typeface="Gidole"/>
                </a:rPr>
                <a:t>Telefono (anche WhatsApp):</a:t>
              </a:r>
              <a:r>
                <a:rPr lang="en-US" sz="3280">
                  <a:solidFill>
                    <a:srgbClr val="FFFFFF"/>
                  </a:solidFill>
                  <a:latin typeface="Gidole"/>
                </a:rPr>
                <a:t> +39 334.8312382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785456" y="7322966"/>
            <a:ext cx="2736137" cy="2360287"/>
            <a:chOff x="0" y="0"/>
            <a:chExt cx="3648183" cy="314704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62811" y="0"/>
              <a:ext cx="2661900" cy="2661900"/>
            </a:xfrm>
            <a:custGeom>
              <a:avLst/>
              <a:gdLst/>
              <a:ahLst/>
              <a:cxnLst/>
              <a:rect r="r" b="b" t="t" l="l"/>
              <a:pathLst>
                <a:path h="2661900" w="2661900">
                  <a:moveTo>
                    <a:pt x="0" y="0"/>
                  </a:moveTo>
                  <a:lnTo>
                    <a:pt x="2661899" y="0"/>
                  </a:lnTo>
                  <a:lnTo>
                    <a:pt x="2661899" y="2661900"/>
                  </a:lnTo>
                  <a:lnTo>
                    <a:pt x="0" y="266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2506143"/>
              <a:ext cx="3648183" cy="6409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38"/>
                </a:lnSpc>
              </a:pPr>
              <a:r>
                <a:rPr lang="en-US" sz="3435" spc="-274">
                  <a:solidFill>
                    <a:srgbClr val="FFFFFF"/>
                  </a:solidFill>
                  <a:latin typeface="Text Me One"/>
                </a:rPr>
                <a:t>The </a:t>
              </a:r>
              <a:r>
                <a:rPr lang="en-US" sz="3435" spc="-274">
                  <a:solidFill>
                    <a:srgbClr val="F58220"/>
                  </a:solidFill>
                  <a:latin typeface="Text Me One"/>
                </a:rPr>
                <a:t>Bright </a:t>
              </a:r>
              <a:r>
                <a:rPr lang="en-US" sz="3435" spc="-274">
                  <a:solidFill>
                    <a:srgbClr val="FFFFFF"/>
                  </a:solidFill>
                  <a:latin typeface="Text Me One"/>
                </a:rPr>
                <a:t>Side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17991" y="1444481"/>
            <a:ext cx="3052018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FFFFFF"/>
                </a:solidFill>
                <a:latin typeface="League Spartan"/>
              </a:rPr>
              <a:t>CREDITS: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457475" y="3996212"/>
            <a:ext cx="9373050" cy="1562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5"/>
              </a:lnSpc>
            </a:pPr>
            <a:r>
              <a:rPr lang="en-US" sz="3995" spc="159">
                <a:solidFill>
                  <a:srgbClr val="FFFFFF"/>
                </a:solidFill>
                <a:latin typeface="Text Me One"/>
              </a:rPr>
              <a:t>Anna Proserpio</a:t>
            </a:r>
          </a:p>
          <a:p>
            <a:pPr algn="ctr">
              <a:lnSpc>
                <a:spcPts val="4115"/>
              </a:lnSpc>
              <a:spcBef>
                <a:spcPct val="0"/>
              </a:spcBef>
            </a:pPr>
            <a:r>
              <a:rPr lang="en-US" sz="3995" spc="159">
                <a:solidFill>
                  <a:srgbClr val="FFFFFF"/>
                </a:solidFill>
                <a:latin typeface="Text Me One"/>
              </a:rPr>
              <a:t>tirocinante dell’ Università degli Studi dell'Insubria e socia di The Bright Side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775931" y="7255603"/>
            <a:ext cx="2736137" cy="2360287"/>
            <a:chOff x="0" y="0"/>
            <a:chExt cx="3648183" cy="31470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62811" y="0"/>
              <a:ext cx="2661900" cy="2661900"/>
            </a:xfrm>
            <a:custGeom>
              <a:avLst/>
              <a:gdLst/>
              <a:ahLst/>
              <a:cxnLst/>
              <a:rect r="r" b="b" t="t" l="l"/>
              <a:pathLst>
                <a:path h="2661900" w="2661900">
                  <a:moveTo>
                    <a:pt x="0" y="0"/>
                  </a:moveTo>
                  <a:lnTo>
                    <a:pt x="2661899" y="0"/>
                  </a:lnTo>
                  <a:lnTo>
                    <a:pt x="2661899" y="2661900"/>
                  </a:lnTo>
                  <a:lnTo>
                    <a:pt x="0" y="2661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506143"/>
              <a:ext cx="3648183" cy="6409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38"/>
                </a:lnSpc>
              </a:pPr>
              <a:r>
                <a:rPr lang="en-US" sz="3435" spc="-274">
                  <a:solidFill>
                    <a:srgbClr val="FFFFFF"/>
                  </a:solidFill>
                  <a:latin typeface="Text Me One"/>
                </a:rPr>
                <a:t>The </a:t>
              </a:r>
              <a:r>
                <a:rPr lang="en-US" sz="3435" spc="-274">
                  <a:solidFill>
                    <a:srgbClr val="F58220"/>
                  </a:solidFill>
                  <a:latin typeface="Text Me One"/>
                </a:rPr>
                <a:t>Bright </a:t>
              </a:r>
              <a:r>
                <a:rPr lang="en-US" sz="3435" spc="-274">
                  <a:solidFill>
                    <a:srgbClr val="FFFFFF"/>
                  </a:solidFill>
                  <a:latin typeface="Text Me One"/>
                </a:rPr>
                <a:t>Side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5400000">
            <a:off x="15222246" y="-2524852"/>
            <a:ext cx="4074107" cy="4074107"/>
          </a:xfrm>
          <a:custGeom>
            <a:avLst/>
            <a:gdLst/>
            <a:ahLst/>
            <a:cxnLst/>
            <a:rect r="r" b="b" t="t" l="l"/>
            <a:pathLst>
              <a:path h="4074107" w="4074107">
                <a:moveTo>
                  <a:pt x="0" y="0"/>
                </a:moveTo>
                <a:lnTo>
                  <a:pt x="4074108" y="0"/>
                </a:lnTo>
                <a:lnTo>
                  <a:pt x="4074108" y="4074108"/>
                </a:lnTo>
                <a:lnTo>
                  <a:pt x="0" y="4074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7172743" y="2154828"/>
            <a:ext cx="3787555" cy="3880692"/>
          </a:xfrm>
          <a:custGeom>
            <a:avLst/>
            <a:gdLst/>
            <a:ahLst/>
            <a:cxnLst/>
            <a:rect r="r" b="b" t="t" l="l"/>
            <a:pathLst>
              <a:path h="3880692" w="3787555">
                <a:moveTo>
                  <a:pt x="0" y="0"/>
                </a:moveTo>
                <a:lnTo>
                  <a:pt x="3787556" y="0"/>
                </a:lnTo>
                <a:lnTo>
                  <a:pt x="3787556" y="3880692"/>
                </a:lnTo>
                <a:lnTo>
                  <a:pt x="0" y="388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110695">
            <a:off x="2311663" y="-1765321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2"/>
                </a:lnTo>
                <a:lnTo>
                  <a:pt x="0" y="3530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28612" y="7843303"/>
            <a:ext cx="3787555" cy="3880692"/>
          </a:xfrm>
          <a:custGeom>
            <a:avLst/>
            <a:gdLst/>
            <a:ahLst/>
            <a:cxnLst/>
            <a:rect r="r" b="b" t="t" l="l"/>
            <a:pathLst>
              <a:path h="3880692" w="3787555">
                <a:moveTo>
                  <a:pt x="0" y="0"/>
                </a:moveTo>
                <a:lnTo>
                  <a:pt x="3787556" y="0"/>
                </a:lnTo>
                <a:lnTo>
                  <a:pt x="3787556" y="3880692"/>
                </a:lnTo>
                <a:lnTo>
                  <a:pt x="0" y="388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-1903980" y="2707039"/>
            <a:ext cx="4074107" cy="4074107"/>
          </a:xfrm>
          <a:custGeom>
            <a:avLst/>
            <a:gdLst/>
            <a:ahLst/>
            <a:cxnLst/>
            <a:rect r="r" b="b" t="t" l="l"/>
            <a:pathLst>
              <a:path h="4074107" w="4074107">
                <a:moveTo>
                  <a:pt x="0" y="0"/>
                </a:moveTo>
                <a:lnTo>
                  <a:pt x="4074107" y="0"/>
                </a:lnTo>
                <a:lnTo>
                  <a:pt x="4074107" y="4074107"/>
                </a:lnTo>
                <a:lnTo>
                  <a:pt x="0" y="4074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3830525" y="7423362"/>
            <a:ext cx="4074107" cy="4074107"/>
          </a:xfrm>
          <a:custGeom>
            <a:avLst/>
            <a:gdLst/>
            <a:ahLst/>
            <a:cxnLst/>
            <a:rect r="r" b="b" t="t" l="l"/>
            <a:pathLst>
              <a:path h="4074107" w="4074107">
                <a:moveTo>
                  <a:pt x="0" y="0"/>
                </a:moveTo>
                <a:lnTo>
                  <a:pt x="4074107" y="0"/>
                </a:lnTo>
                <a:lnTo>
                  <a:pt x="4074107" y="4074108"/>
                </a:lnTo>
                <a:lnTo>
                  <a:pt x="0" y="4074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rot="0">
            <a:off x="6487189" y="2360936"/>
            <a:ext cx="5270584" cy="168991"/>
          </a:xfrm>
          <a:prstGeom prst="rect">
            <a:avLst/>
          </a:prstGeom>
          <a:solidFill>
            <a:srgbClr val="F58220"/>
          </a:solid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10695">
            <a:off x="729619" y="-1466291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3"/>
                </a:lnTo>
                <a:lnTo>
                  <a:pt x="0" y="35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-9479021" y="-346988"/>
            <a:ext cx="12119652" cy="10266058"/>
            <a:chOff x="0" y="0"/>
            <a:chExt cx="2374900" cy="20116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-3110695">
            <a:off x="16172733" y="-1736810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2"/>
                </a:lnTo>
                <a:lnTo>
                  <a:pt x="0" y="3530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-5400000">
            <a:off x="15796614" y="-2659087"/>
            <a:ext cx="12119652" cy="10266058"/>
            <a:chOff x="0" y="0"/>
            <a:chExt cx="2374900" cy="20116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963805" y="8649397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6" y="0"/>
                </a:lnTo>
                <a:lnTo>
                  <a:pt x="1287176" y="1287177"/>
                </a:lnTo>
                <a:lnTo>
                  <a:pt x="0" y="1287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007162" y="8733794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3110695">
            <a:off x="15470424" y="4732029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8" y="0"/>
                </a:lnTo>
                <a:lnTo>
                  <a:pt x="3445908" y="3530643"/>
                </a:lnTo>
                <a:lnTo>
                  <a:pt x="0" y="35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110695">
            <a:off x="-250799" y="8985437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3"/>
                </a:lnTo>
                <a:lnTo>
                  <a:pt x="0" y="35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67118" y="1431424"/>
            <a:ext cx="8153764" cy="8153764"/>
          </a:xfrm>
          <a:custGeom>
            <a:avLst/>
            <a:gdLst/>
            <a:ahLst/>
            <a:cxnLst/>
            <a:rect r="r" b="b" t="t" l="l"/>
            <a:pathLst>
              <a:path h="8153764" w="8153764">
                <a:moveTo>
                  <a:pt x="0" y="0"/>
                </a:moveTo>
                <a:lnTo>
                  <a:pt x="8153764" y="0"/>
                </a:lnTo>
                <a:lnTo>
                  <a:pt x="8153764" y="8153764"/>
                </a:lnTo>
                <a:lnTo>
                  <a:pt x="0" y="8153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007162" y="9855065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66952" y="464820"/>
            <a:ext cx="7903340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4FB"/>
                </a:solidFill>
                <a:latin typeface="League Spartan"/>
              </a:rPr>
              <a:t>NOI LA PENSIAMO COSÌ!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81197" y="8082237"/>
            <a:ext cx="4962803" cy="3885014"/>
            <a:chOff x="0" y="0"/>
            <a:chExt cx="6617070" cy="5180018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3363" y="-63689"/>
              <a:ext cx="5180018" cy="5307396"/>
            </a:xfrm>
            <a:custGeom>
              <a:avLst/>
              <a:gdLst/>
              <a:ahLst/>
              <a:cxnLst/>
              <a:rect r="r" b="b" t="t" l="l"/>
              <a:pathLst>
                <a:path h="5307396" w="5180018">
                  <a:moveTo>
                    <a:pt x="0" y="0"/>
                  </a:moveTo>
                  <a:lnTo>
                    <a:pt x="5180019" y="0"/>
                  </a:lnTo>
                  <a:lnTo>
                    <a:pt x="5180019" y="5307396"/>
                  </a:lnTo>
                  <a:lnTo>
                    <a:pt x="0" y="5307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" t="0" r="-2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5400000">
              <a:off x="0" y="2126709"/>
              <a:ext cx="2602581" cy="2602581"/>
            </a:xfrm>
            <a:custGeom>
              <a:avLst/>
              <a:gdLst/>
              <a:ahLst/>
              <a:cxnLst/>
              <a:rect r="r" b="b" t="t" l="l"/>
              <a:pathLst>
                <a:path h="2602581" w="2602581">
                  <a:moveTo>
                    <a:pt x="0" y="0"/>
                  </a:moveTo>
                  <a:lnTo>
                    <a:pt x="2602581" y="0"/>
                  </a:lnTo>
                  <a:lnTo>
                    <a:pt x="2602581" y="2602581"/>
                  </a:lnTo>
                  <a:lnTo>
                    <a:pt x="0" y="2602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202977" y="2106047"/>
            <a:ext cx="7052646" cy="537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3212" spc="160">
                <a:solidFill>
                  <a:srgbClr val="FFF4FB"/>
                </a:solidFill>
                <a:latin typeface="League Spartan"/>
              </a:rPr>
              <a:t>CHI SIAMO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2977" y="2662700"/>
            <a:ext cx="7052646" cy="313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6"/>
              </a:lnSpc>
            </a:pPr>
            <a:r>
              <a:rPr lang="en-US" sz="2568">
                <a:solidFill>
                  <a:srgbClr val="3D3132"/>
                </a:solidFill>
                <a:latin typeface="Gidole"/>
              </a:rPr>
              <a:t>The Bright Side è una libera Associazione Culturale non profit nata nel 2014 come digital community che opera a budget zero e su base volontaria, per cercare di affermare un nuovo paradigma della informazione che riservi almeno il cinquanta per cento degli spazi informativi quotidiani al racconto delle buone notizie e delle buone pratiche italiane ed internazionali. 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662599" y="482607"/>
            <a:ext cx="7903340" cy="992629"/>
            <a:chOff x="0" y="0"/>
            <a:chExt cx="10537787" cy="132350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04775"/>
              <a:ext cx="10537787" cy="113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4"/>
                </a:lnSpc>
              </a:pPr>
              <a:r>
                <a:rPr lang="en-US" sz="5103">
                  <a:solidFill>
                    <a:srgbClr val="FFF4FB"/>
                  </a:solidFill>
                  <a:latin typeface="League Spartan"/>
                </a:rPr>
                <a:t>THE BRIGHT SIDE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1033674"/>
              <a:ext cx="7583162" cy="289831"/>
            </a:xfrm>
            <a:prstGeom prst="rect">
              <a:avLst/>
            </a:prstGeom>
            <a:solidFill>
              <a:srgbClr val="F5822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720486" y="2106047"/>
            <a:ext cx="7052646" cy="537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3212" spc="160">
                <a:solidFill>
                  <a:srgbClr val="FFF4FB"/>
                </a:solidFill>
                <a:latin typeface="League Spartan"/>
              </a:rPr>
              <a:t>CHE COSA FACCIAMO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0486" y="2662700"/>
            <a:ext cx="8604051" cy="6716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6"/>
              </a:lnSpc>
            </a:pPr>
            <a:r>
              <a:rPr lang="en-US" sz="2568">
                <a:solidFill>
                  <a:srgbClr val="3D3132"/>
                </a:solidFill>
                <a:latin typeface="Gidole"/>
              </a:rPr>
              <a:t>Le 3 parole chiave della nostra associazione sono Storytelling, Storydoing e Networking della positività. Nel concreto:</a:t>
            </a:r>
          </a:p>
          <a:p>
            <a:pPr algn="just" marL="554590" indent="-277295" lvl="1">
              <a:lnSpc>
                <a:spcPts val="3596"/>
              </a:lnSpc>
              <a:buFont typeface="Arial"/>
              <a:buChar char="•"/>
            </a:pPr>
            <a:r>
              <a:rPr lang="en-US" sz="2568">
                <a:solidFill>
                  <a:srgbClr val="3D3132"/>
                </a:solidFill>
                <a:latin typeface="Gidole"/>
              </a:rPr>
              <a:t>Da 8 anni realizziamo insieme alle scuole di tutte le regioni d'Italia il </a:t>
            </a:r>
            <a:r>
              <a:rPr lang="en-US" sz="2568" u="sng">
                <a:solidFill>
                  <a:srgbClr val="FFFFFF"/>
                </a:solidFill>
                <a:latin typeface="Gidole"/>
                <a:hlinkClick r:id="rId6" tooltip="https://www.associazionetbs.org/tg-delle-buone-notizie"/>
              </a:rPr>
              <a:t>TG delle Buone Notizie</a:t>
            </a:r>
          </a:p>
          <a:p>
            <a:pPr algn="just" marL="554590" indent="-277295" lvl="1">
              <a:lnSpc>
                <a:spcPts val="3596"/>
              </a:lnSpc>
              <a:buFont typeface="Arial"/>
              <a:buChar char="•"/>
            </a:pPr>
            <a:r>
              <a:rPr lang="en-US" sz="2568">
                <a:solidFill>
                  <a:srgbClr val="3D3132"/>
                </a:solidFill>
                <a:latin typeface="Gidole"/>
              </a:rPr>
              <a:t>Abbiamo lanciato una </a:t>
            </a:r>
            <a:r>
              <a:rPr lang="en-US" sz="2568" u="sng">
                <a:solidFill>
                  <a:srgbClr val="FFFFFF"/>
                </a:solidFill>
                <a:latin typeface="Gidole"/>
                <a:hlinkClick r:id="rId7" tooltip="https://www.change.org/p/vertici-della-rai-e-dell-ordine-nazionale-dei-giornalisti-diritto-all-informazione-positiva-paritaria-nei-media-con-il-50-di-notizie-positive?utm_source=share_petition&amp;utm_medium=custom_url&amp;recruited_by_id=fe652a30-2510-11ec-82e1-15d367422d0a"/>
              </a:rPr>
              <a:t>Petizione</a:t>
            </a:r>
            <a:r>
              <a:rPr lang="en-US" sz="2568">
                <a:solidFill>
                  <a:srgbClr val="3D3132"/>
                </a:solidFill>
                <a:latin typeface="Gidole"/>
              </a:rPr>
              <a:t> per avere più informazioni positive nei media</a:t>
            </a:r>
          </a:p>
          <a:p>
            <a:pPr algn="just" marL="554590" indent="-277295" lvl="1">
              <a:lnSpc>
                <a:spcPts val="3596"/>
              </a:lnSpc>
              <a:buFont typeface="Arial"/>
              <a:buChar char="•"/>
            </a:pPr>
            <a:r>
              <a:rPr lang="en-US" sz="2568">
                <a:solidFill>
                  <a:srgbClr val="3D3132"/>
                </a:solidFill>
                <a:latin typeface="Gidole"/>
              </a:rPr>
              <a:t>Abbiamo lanciato un </a:t>
            </a:r>
            <a:r>
              <a:rPr lang="en-US" sz="2568">
                <a:solidFill>
                  <a:srgbClr val="FFFFFF"/>
                </a:solidFill>
                <a:latin typeface="Gidole"/>
              </a:rPr>
              <a:t>Manifesto della Positività</a:t>
            </a:r>
            <a:r>
              <a:rPr lang="en-US" sz="2568">
                <a:solidFill>
                  <a:srgbClr val="3D3132"/>
                </a:solidFill>
                <a:latin typeface="Gidole"/>
              </a:rPr>
              <a:t> tenuto a battesimo da Rosario Fiorello nel 2017 che contiene le nostre idealità e finalità </a:t>
            </a:r>
          </a:p>
          <a:p>
            <a:pPr algn="just" marL="554590" indent="-277295" lvl="1">
              <a:lnSpc>
                <a:spcPts val="3596"/>
              </a:lnSpc>
              <a:buFont typeface="Arial"/>
              <a:buChar char="•"/>
            </a:pPr>
            <a:r>
              <a:rPr lang="en-US" sz="2568">
                <a:solidFill>
                  <a:srgbClr val="3D3132"/>
                </a:solidFill>
                <a:latin typeface="Gidole"/>
              </a:rPr>
              <a:t>Per scoprire tutte le altre attività e finalità della nostra associazione visitate il sito </a:t>
            </a:r>
            <a:r>
              <a:rPr lang="en-US" sz="2568" u="sng">
                <a:solidFill>
                  <a:srgbClr val="FFFFFF"/>
                </a:solidFill>
                <a:latin typeface="Gidole"/>
                <a:hlinkClick r:id="rId8" tooltip="https://www.associazionetbs.org"/>
              </a:rPr>
              <a:t>associazionetbs.org</a:t>
            </a:r>
          </a:p>
          <a:p>
            <a:pPr algn="just" marL="554590" indent="-277295" lvl="1">
              <a:lnSpc>
                <a:spcPts val="3596"/>
              </a:lnSpc>
              <a:buFont typeface="Arial"/>
              <a:buChar char="•"/>
            </a:pPr>
            <a:r>
              <a:rPr lang="en-US" sz="2568">
                <a:solidFill>
                  <a:srgbClr val="3D3132"/>
                </a:solidFill>
                <a:latin typeface="Gidole"/>
              </a:rPr>
              <a:t>Abbiamo creato il nuovo format </a:t>
            </a:r>
            <a:r>
              <a:rPr lang="en-US" sz="2568">
                <a:solidFill>
                  <a:srgbClr val="FFFFFF"/>
                </a:solidFill>
                <a:latin typeface="Gidole"/>
              </a:rPr>
              <a:t>Aperitivo Positivo</a:t>
            </a:r>
            <a:r>
              <a:rPr lang="en-US" sz="2568">
                <a:solidFill>
                  <a:srgbClr val="3D3132"/>
                </a:solidFill>
                <a:latin typeface="Gidole"/>
              </a:rPr>
              <a:t>, che vi illustreremo nelle prossime slides e di cui vi lasceremo i contenuti da utilizzare nel caso vogliate replicarlo.</a:t>
            </a:r>
          </a:p>
          <a:p>
            <a:pPr algn="just">
              <a:lnSpc>
                <a:spcPts val="3596"/>
              </a:lnSpc>
            </a:pPr>
            <a:r>
              <a:rPr lang="en-US" sz="2568">
                <a:solidFill>
                  <a:srgbClr val="3D3132"/>
                </a:solidFill>
                <a:latin typeface="Gidole"/>
              </a:rPr>
              <a:t>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508518" y="942150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6" y="0"/>
                </a:lnTo>
                <a:lnTo>
                  <a:pt x="1287176" y="1287176"/>
                </a:lnTo>
                <a:lnTo>
                  <a:pt x="0" y="1287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551876" y="1026546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551876" y="2137835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5400000">
            <a:off x="796520" y="-1990273"/>
            <a:ext cx="3885014" cy="3980547"/>
          </a:xfrm>
          <a:custGeom>
            <a:avLst/>
            <a:gdLst/>
            <a:ahLst/>
            <a:cxnLst/>
            <a:rect r="r" b="b" t="t" l="l"/>
            <a:pathLst>
              <a:path h="3980547" w="3885014">
                <a:moveTo>
                  <a:pt x="0" y="0"/>
                </a:moveTo>
                <a:lnTo>
                  <a:pt x="3885013" y="0"/>
                </a:lnTo>
                <a:lnTo>
                  <a:pt x="3885013" y="3980546"/>
                </a:lnTo>
                <a:lnTo>
                  <a:pt x="0" y="3980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400000">
            <a:off x="-233503" y="-347475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30074" y="1605964"/>
            <a:ext cx="8937673" cy="8356104"/>
          </a:xfrm>
          <a:custGeom>
            <a:avLst/>
            <a:gdLst/>
            <a:ahLst/>
            <a:cxnLst/>
            <a:rect r="r" b="b" t="t" l="l"/>
            <a:pathLst>
              <a:path h="8356104" w="8937673">
                <a:moveTo>
                  <a:pt x="0" y="0"/>
                </a:moveTo>
                <a:lnTo>
                  <a:pt x="8937673" y="0"/>
                </a:lnTo>
                <a:lnTo>
                  <a:pt x="8937673" y="8356103"/>
                </a:lnTo>
                <a:lnTo>
                  <a:pt x="0" y="83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479" r="0" b="-347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43677" y="241776"/>
            <a:ext cx="5910466" cy="992629"/>
            <a:chOff x="0" y="0"/>
            <a:chExt cx="7880622" cy="132350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58719" y="-104775"/>
              <a:ext cx="7563184" cy="113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4"/>
                </a:lnSpc>
              </a:pPr>
              <a:r>
                <a:rPr lang="en-US" sz="5103">
                  <a:solidFill>
                    <a:srgbClr val="FFF4FB"/>
                  </a:solidFill>
                  <a:latin typeface="League Spartan"/>
                </a:rPr>
                <a:t>THE BRIGHT SIDE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1033674"/>
              <a:ext cx="7880622" cy="289831"/>
            </a:xfrm>
            <a:prstGeom prst="rect">
              <a:avLst/>
            </a:prstGeom>
            <a:solidFill>
              <a:srgbClr val="F5822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5400000">
            <a:off x="-1636319" y="7006098"/>
            <a:ext cx="5911940" cy="5911940"/>
          </a:xfrm>
          <a:custGeom>
            <a:avLst/>
            <a:gdLst/>
            <a:ahLst/>
            <a:cxnLst/>
            <a:rect r="r" b="b" t="t" l="l"/>
            <a:pathLst>
              <a:path h="5911940" w="5911940">
                <a:moveTo>
                  <a:pt x="0" y="0"/>
                </a:moveTo>
                <a:lnTo>
                  <a:pt x="5911940" y="0"/>
                </a:lnTo>
                <a:lnTo>
                  <a:pt x="5911940" y="5911939"/>
                </a:lnTo>
                <a:lnTo>
                  <a:pt x="0" y="59119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78846" y="765050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6" y="0"/>
                </a:lnTo>
                <a:lnTo>
                  <a:pt x="1287176" y="1287176"/>
                </a:lnTo>
                <a:lnTo>
                  <a:pt x="0" y="128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22204" y="785716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22204" y="1908259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5400000">
            <a:off x="16417788" y="-1270248"/>
            <a:ext cx="3260016" cy="3260016"/>
          </a:xfrm>
          <a:custGeom>
            <a:avLst/>
            <a:gdLst/>
            <a:ahLst/>
            <a:cxnLst/>
            <a:rect r="r" b="b" t="t" l="l"/>
            <a:pathLst>
              <a:path h="3260016" w="3260016">
                <a:moveTo>
                  <a:pt x="0" y="0"/>
                </a:moveTo>
                <a:lnTo>
                  <a:pt x="3260016" y="0"/>
                </a:lnTo>
                <a:lnTo>
                  <a:pt x="3260016" y="3260016"/>
                </a:lnTo>
                <a:lnTo>
                  <a:pt x="0" y="3260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15644214" y="-1633523"/>
            <a:ext cx="12119652" cy="10266058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-5400000">
            <a:off x="-9476507" y="-730046"/>
            <a:ext cx="12119652" cy="10266058"/>
            <a:chOff x="0" y="0"/>
            <a:chExt cx="2374900" cy="20116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192724" y="1028700"/>
            <a:ext cx="11902553" cy="8655549"/>
          </a:xfrm>
          <a:custGeom>
            <a:avLst/>
            <a:gdLst/>
            <a:ahLst/>
            <a:cxnLst/>
            <a:rect r="r" b="b" t="t" l="l"/>
            <a:pathLst>
              <a:path h="8655549" w="11902553">
                <a:moveTo>
                  <a:pt x="0" y="0"/>
                </a:moveTo>
                <a:lnTo>
                  <a:pt x="11902552" y="0"/>
                </a:lnTo>
                <a:lnTo>
                  <a:pt x="11902552" y="8655549"/>
                </a:lnTo>
                <a:lnTo>
                  <a:pt x="0" y="8655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70" r="0" b="-73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25503" y="230059"/>
            <a:ext cx="1063699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</a:rPr>
              <a:t>IL MANIFESTO DELLA POSITIVITÀ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5400000">
            <a:off x="16204022" y="274820"/>
            <a:ext cx="12555108" cy="10634915"/>
            <a:chOff x="0" y="0"/>
            <a:chExt cx="2374900" cy="20116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0" id="10"/>
          <p:cNvSpPr txBox="true"/>
          <p:nvPr/>
        </p:nvSpPr>
        <p:spPr>
          <a:xfrm rot="0">
            <a:off x="15977903" y="8428994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946181" y="9540282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906888" y="8334614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6" y="0"/>
                </a:lnTo>
                <a:lnTo>
                  <a:pt x="1287176" y="1287177"/>
                </a:lnTo>
                <a:lnTo>
                  <a:pt x="0" y="1287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110695">
            <a:off x="19017619" y="7441351"/>
            <a:ext cx="3445907" cy="3530643"/>
          </a:xfrm>
          <a:custGeom>
            <a:avLst/>
            <a:gdLst/>
            <a:ahLst/>
            <a:cxnLst/>
            <a:rect r="r" b="b" t="t" l="l"/>
            <a:pathLst>
              <a:path h="3530643" w="3445907">
                <a:moveTo>
                  <a:pt x="0" y="0"/>
                </a:moveTo>
                <a:lnTo>
                  <a:pt x="3445907" y="0"/>
                </a:lnTo>
                <a:lnTo>
                  <a:pt x="3445907" y="3530643"/>
                </a:lnTo>
                <a:lnTo>
                  <a:pt x="0" y="3530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" t="0" r="-25" b="0"/>
            </a:stretch>
          </a:blipFill>
        </p:spPr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-5400000">
            <a:off x="-10095632" y="459249"/>
            <a:ext cx="12119652" cy="10266058"/>
            <a:chOff x="0" y="0"/>
            <a:chExt cx="2374900" cy="20116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4086" y="-337448"/>
            <a:ext cx="8364092" cy="10961895"/>
            <a:chOff x="0" y="0"/>
            <a:chExt cx="11152122" cy="1461586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822" r="0" b="822"/>
            <a:stretch>
              <a:fillRect/>
            </a:stretch>
          </p:blipFill>
          <p:spPr>
            <a:xfrm flipH="false" flipV="false">
              <a:off x="0" y="0"/>
              <a:ext cx="11152122" cy="730793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822" r="0" b="822"/>
            <a:stretch>
              <a:fillRect/>
            </a:stretch>
          </p:blipFill>
          <p:spPr>
            <a:xfrm flipH="false" flipV="false">
              <a:off x="0" y="7307930"/>
              <a:ext cx="11152122" cy="730793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9144000" y="2778257"/>
            <a:ext cx="7052646" cy="1333282"/>
            <a:chOff x="0" y="0"/>
            <a:chExt cx="9403527" cy="177770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5364"/>
              <a:ext cx="9403527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spc="139">
                  <a:solidFill>
                    <a:srgbClr val="FFF4FB"/>
                  </a:solidFill>
                  <a:latin typeface="League Spartan"/>
                </a:rPr>
                <a:t>LA PETIZIONE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281813"/>
              <a:ext cx="7689515" cy="469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03"/>
                </a:lnSpc>
              </a:pP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829977"/>
              <a:ext cx="1965089" cy="201744"/>
            </a:xfrm>
            <a:prstGeom prst="rect">
              <a:avLst/>
            </a:prstGeom>
            <a:solidFill>
              <a:srgbClr val="1659A7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019525" y="8979497"/>
            <a:ext cx="10473125" cy="8871353"/>
            <a:chOff x="0" y="0"/>
            <a:chExt cx="2374900" cy="20116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7205275" y="8979497"/>
            <a:ext cx="11479985" cy="9724223"/>
            <a:chOff x="0" y="0"/>
            <a:chExt cx="2374900" cy="20116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-871476" y="-7411777"/>
            <a:ext cx="10473125" cy="8871353"/>
            <a:chOff x="0" y="0"/>
            <a:chExt cx="2374900" cy="20116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7429524" y="-8264647"/>
            <a:ext cx="11479985" cy="9724223"/>
            <a:chOff x="0" y="0"/>
            <a:chExt cx="2374900" cy="20116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F582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7" id="17"/>
          <p:cNvSpPr txBox="true"/>
          <p:nvPr/>
        </p:nvSpPr>
        <p:spPr>
          <a:xfrm rot="0">
            <a:off x="16399476" y="874146"/>
            <a:ext cx="1186216" cy="104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The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58220"/>
                </a:solidFill>
                <a:latin typeface="Text Me One"/>
              </a:rPr>
              <a:t>Bright</a:t>
            </a:r>
          </a:p>
          <a:p>
            <a:pPr>
              <a:lnSpc>
                <a:spcPts val="2982"/>
              </a:lnSpc>
            </a:pPr>
            <a:r>
              <a:rPr lang="en-US" sz="2895" spc="115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399476" y="1985435"/>
            <a:ext cx="1888524" cy="143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1"/>
              </a:lnSpc>
            </a:pPr>
            <a:r>
              <a:rPr lang="en-US" sz="814" spc="-81">
                <a:solidFill>
                  <a:srgbClr val="FFFFFF"/>
                </a:solidFill>
                <a:latin typeface="Text Me One"/>
              </a:rPr>
              <a:t>Il lato positivo dell' informazione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356118" y="789750"/>
            <a:ext cx="1287176" cy="1287176"/>
          </a:xfrm>
          <a:custGeom>
            <a:avLst/>
            <a:gdLst/>
            <a:ahLst/>
            <a:cxnLst/>
            <a:rect r="r" b="b" t="t" l="l"/>
            <a:pathLst>
              <a:path h="1287176" w="1287176">
                <a:moveTo>
                  <a:pt x="0" y="0"/>
                </a:moveTo>
                <a:lnTo>
                  <a:pt x="1287176" y="0"/>
                </a:lnTo>
                <a:lnTo>
                  <a:pt x="1287176" y="1287176"/>
                </a:lnTo>
                <a:lnTo>
                  <a:pt x="0" y="1287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927868" y="3732934"/>
            <a:ext cx="8064716" cy="5246562"/>
          </a:xfrm>
          <a:custGeom>
            <a:avLst/>
            <a:gdLst/>
            <a:ahLst/>
            <a:cxnLst/>
            <a:rect r="r" b="b" t="t" l="l"/>
            <a:pathLst>
              <a:path h="5246562" w="8064716">
                <a:moveTo>
                  <a:pt x="0" y="0"/>
                </a:moveTo>
                <a:lnTo>
                  <a:pt x="8064716" y="0"/>
                </a:lnTo>
                <a:lnTo>
                  <a:pt x="8064716" y="5246563"/>
                </a:lnTo>
                <a:lnTo>
                  <a:pt x="0" y="5246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992605">
            <a:off x="12049658" y="2467470"/>
            <a:ext cx="2569361" cy="1339941"/>
          </a:xfrm>
          <a:custGeom>
            <a:avLst/>
            <a:gdLst/>
            <a:ahLst/>
            <a:cxnLst/>
            <a:rect r="r" b="b" t="t" l="l"/>
            <a:pathLst>
              <a:path h="1339941" w="2569361">
                <a:moveTo>
                  <a:pt x="0" y="0"/>
                </a:moveTo>
                <a:lnTo>
                  <a:pt x="2569361" y="0"/>
                </a:lnTo>
                <a:lnTo>
                  <a:pt x="2569361" y="1339941"/>
                </a:lnTo>
                <a:lnTo>
                  <a:pt x="0" y="1339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8505654" y="1529162"/>
            <a:ext cx="5282688" cy="681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spc="38" u="sng">
                <a:solidFill>
                  <a:srgbClr val="FFFFFF"/>
                </a:solidFill>
                <a:latin typeface="Gidole"/>
                <a:hlinkClick r:id="rId9" tooltip="https://chng.it/XRz7gGvN"/>
              </a:rPr>
              <a:t>https://chng.it/XRz7gGvN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006602" y="-804906"/>
            <a:ext cx="2882893" cy="2953784"/>
          </a:xfrm>
          <a:custGeom>
            <a:avLst/>
            <a:gdLst/>
            <a:ahLst/>
            <a:cxnLst/>
            <a:rect r="r" b="b" t="t" l="l"/>
            <a:pathLst>
              <a:path h="2953784" w="2882893">
                <a:moveTo>
                  <a:pt x="0" y="0"/>
                </a:moveTo>
                <a:lnTo>
                  <a:pt x="2882893" y="0"/>
                </a:lnTo>
                <a:lnTo>
                  <a:pt x="2882893" y="2953784"/>
                </a:lnTo>
                <a:lnTo>
                  <a:pt x="0" y="2953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2115" y="2056283"/>
            <a:ext cx="790334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4FB"/>
                </a:solidFill>
                <a:latin typeface="League Spartan"/>
              </a:rPr>
              <a:t>LA PROPOSTA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3132378" y="2594128"/>
            <a:ext cx="3282814" cy="192211"/>
          </a:xfrm>
          <a:prstGeom prst="rect">
            <a:avLst/>
          </a:prstGeom>
          <a:solidFill>
            <a:srgbClr val="F58220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0" y="607729"/>
            <a:ext cx="18288000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FFF4FB"/>
                </a:solidFill>
                <a:latin typeface="League Spartan"/>
              </a:rPr>
              <a:t>APERITIVO POSITIVO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3450" y="2955485"/>
            <a:ext cx="7460669" cy="671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8"/>
              </a:lnSpc>
            </a:pPr>
            <a:r>
              <a:rPr lang="en-US" sz="2570">
                <a:solidFill>
                  <a:srgbClr val="000000"/>
                </a:solidFill>
                <a:latin typeface="Gidole"/>
              </a:rPr>
              <a:t>Organizzazione di un incontro conviviale dal vivo, con il fine di spiegare, a chiunque fosse interessato, chi siamo noi di  The Bright Side, cosa facciamo e perché lo facciamo. </a:t>
            </a:r>
          </a:p>
          <a:p>
            <a:pPr algn="just">
              <a:lnSpc>
                <a:spcPts val="3598"/>
              </a:lnSpc>
            </a:pPr>
            <a:r>
              <a:rPr lang="en-US" sz="2570">
                <a:solidFill>
                  <a:srgbClr val="000000"/>
                </a:solidFill>
                <a:latin typeface="Gidole"/>
              </a:rPr>
              <a:t>Si tratta di un format semplice, smart e replicabile da chiunque. Non è necessario che sia un aperitivo, può trattarsi di un té, una pizzata o un caffè lungo americano. </a:t>
            </a:r>
          </a:p>
          <a:p>
            <a:pPr algn="just">
              <a:lnSpc>
                <a:spcPts val="3598"/>
              </a:lnSpc>
            </a:pPr>
            <a:r>
              <a:rPr lang="en-US" sz="2570">
                <a:solidFill>
                  <a:srgbClr val="000000"/>
                </a:solidFill>
                <a:latin typeface="Gidole"/>
              </a:rPr>
              <a:t>Noi consigliamo, affinché l’’’ incontro possa essere il più proficuo possibile, di avere un massimo di 20 ospiti (in modo da dedicare ad ognuno il giusto tempo) e di scegliere una location insieme facile da raggiungere e sufficientemente tranquilla, riservata e silenziosa, meglio se dotata di impianto audio e video, per trasmettere eventuali presentazioni.</a:t>
            </a:r>
          </a:p>
          <a:p>
            <a:pPr algn="just">
              <a:lnSpc>
                <a:spcPts val="3598"/>
              </a:lnSpc>
            </a:pPr>
          </a:p>
          <a:p>
            <a:pPr algn="just">
              <a:lnSpc>
                <a:spcPts val="3598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9670660" y="2113433"/>
            <a:ext cx="6852350" cy="6662795"/>
            <a:chOff x="0" y="0"/>
            <a:chExt cx="9136467" cy="888372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3041257" y="-57150"/>
              <a:ext cx="3053953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League Spartan"/>
                </a:rPr>
                <a:t>OBIETTIVO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3041257" y="640927"/>
              <a:ext cx="3053953" cy="256281"/>
            </a:xfrm>
            <a:prstGeom prst="rect">
              <a:avLst/>
            </a:prstGeom>
            <a:solidFill>
              <a:srgbClr val="F58220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1144962"/>
              <a:ext cx="9136467" cy="7738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598"/>
                </a:lnSpc>
              </a:pPr>
              <a:r>
                <a:rPr lang="en-US" sz="2570">
                  <a:solidFill>
                    <a:srgbClr val="000000"/>
                  </a:solidFill>
                  <a:latin typeface="Gidole"/>
                </a:rPr>
                <a:t>L’ obiettivo di questo progetto di comunicazione sociale positiva è di incontrare dal vivo persone, associazioni o personalità pubbliche che siano interessati al nostro lavoro, in modo tale da diffondere il nostro messaggio e acquisire nuovi soci, collaboratori o attivisti della positività.</a:t>
              </a:r>
            </a:p>
            <a:p>
              <a:pPr algn="just">
                <a:lnSpc>
                  <a:spcPts val="3598"/>
                </a:lnSpc>
              </a:pPr>
            </a:p>
            <a:p>
              <a:pPr algn="just">
                <a:lnSpc>
                  <a:spcPts val="3598"/>
                </a:lnSpc>
              </a:pPr>
              <a:r>
                <a:rPr lang="en-US" sz="2570">
                  <a:solidFill>
                    <a:srgbClr val="000000"/>
                  </a:solidFill>
                  <a:latin typeface="Gidole"/>
                </a:rPr>
                <a:t>Trattasi di un progetto Membe get Member nel quale ciascun socio o fan dell’ Associazione partecipa insieme ad un suo amico o conoscente, sostenendo in proprio il costo dell’ aperitivo che gli verrà da noi riconosciuto come quota simbolica di adesione come Socio della nostra Associazione.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77313" y="298863"/>
            <a:ext cx="1465747" cy="1465747"/>
          </a:xfrm>
          <a:custGeom>
            <a:avLst/>
            <a:gdLst/>
            <a:ahLst/>
            <a:cxnLst/>
            <a:rect r="r" b="b" t="t" l="l"/>
            <a:pathLst>
              <a:path h="1465747" w="1465747">
                <a:moveTo>
                  <a:pt x="0" y="0"/>
                </a:moveTo>
                <a:lnTo>
                  <a:pt x="1465747" y="0"/>
                </a:lnTo>
                <a:lnTo>
                  <a:pt x="1465747" y="1465748"/>
                </a:lnTo>
                <a:lnTo>
                  <a:pt x="0" y="1465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77535" y="1695001"/>
            <a:ext cx="2008834" cy="335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7"/>
              </a:lnSpc>
            </a:pPr>
            <a:r>
              <a:rPr lang="en-US" sz="2522" spc="-201">
                <a:solidFill>
                  <a:srgbClr val="FFFFFF"/>
                </a:solidFill>
                <a:latin typeface="Text Me One"/>
              </a:rPr>
              <a:t>The </a:t>
            </a:r>
            <a:r>
              <a:rPr lang="en-US" sz="2522" spc="-201">
                <a:solidFill>
                  <a:srgbClr val="F58220"/>
                </a:solidFill>
                <a:latin typeface="Text Me One"/>
              </a:rPr>
              <a:t>Bright </a:t>
            </a:r>
            <a:r>
              <a:rPr lang="en-US" sz="2522" spc="-201">
                <a:solidFill>
                  <a:srgbClr val="FFFFFF"/>
                </a:solidFill>
                <a:latin typeface="Text Me One"/>
              </a:rPr>
              <a:t>Side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16551008" y="7971311"/>
            <a:ext cx="2885695" cy="2956655"/>
          </a:xfrm>
          <a:custGeom>
            <a:avLst/>
            <a:gdLst/>
            <a:ahLst/>
            <a:cxnLst/>
            <a:rect r="r" b="b" t="t" l="l"/>
            <a:pathLst>
              <a:path h="2956655" w="2885695">
                <a:moveTo>
                  <a:pt x="0" y="0"/>
                </a:moveTo>
                <a:lnTo>
                  <a:pt x="2885695" y="0"/>
                </a:lnTo>
                <a:lnTo>
                  <a:pt x="2885695" y="2956655"/>
                </a:lnTo>
                <a:lnTo>
                  <a:pt x="0" y="2956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024663">
            <a:off x="-696901" y="8756883"/>
            <a:ext cx="2418091" cy="2477552"/>
          </a:xfrm>
          <a:custGeom>
            <a:avLst/>
            <a:gdLst/>
            <a:ahLst/>
            <a:cxnLst/>
            <a:rect r="r" b="b" t="t" l="l"/>
            <a:pathLst>
              <a:path h="2477552" w="2418091">
                <a:moveTo>
                  <a:pt x="0" y="0"/>
                </a:moveTo>
                <a:lnTo>
                  <a:pt x="2418090" y="0"/>
                </a:lnTo>
                <a:lnTo>
                  <a:pt x="2418090" y="2477552"/>
                </a:lnTo>
                <a:lnTo>
                  <a:pt x="0" y="2477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" t="0" r="-25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405799" y="7790169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901318" y="630490"/>
            <a:ext cx="6485364" cy="973971"/>
            <a:chOff x="0" y="0"/>
            <a:chExt cx="8647152" cy="129862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04775"/>
              <a:ext cx="8647152" cy="113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4"/>
                </a:lnSpc>
              </a:pPr>
              <a:r>
                <a:rPr lang="en-US" sz="5103">
                  <a:solidFill>
                    <a:srgbClr val="FFF4FB"/>
                  </a:solidFill>
                  <a:latin typeface="League Spartan"/>
                </a:rPr>
                <a:t>L’INCONTRO ZERO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1008797"/>
              <a:ext cx="8448137" cy="289831"/>
            </a:xfrm>
            <a:prstGeom prst="rect">
              <a:avLst/>
            </a:prstGeom>
            <a:solidFill>
              <a:srgbClr val="F5822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71675" y="447649"/>
            <a:ext cx="2931882" cy="1339651"/>
            <a:chOff x="0" y="0"/>
            <a:chExt cx="3909176" cy="17862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16235" cy="1716235"/>
            </a:xfrm>
            <a:custGeom>
              <a:avLst/>
              <a:gdLst/>
              <a:ahLst/>
              <a:cxnLst/>
              <a:rect r="r" b="b" t="t" l="l"/>
              <a:pathLst>
                <a:path h="1716235" w="1716235">
                  <a:moveTo>
                    <a:pt x="0" y="0"/>
                  </a:moveTo>
                  <a:lnTo>
                    <a:pt x="1716235" y="0"/>
                  </a:lnTo>
                  <a:lnTo>
                    <a:pt x="1716235" y="1716235"/>
                  </a:lnTo>
                  <a:lnTo>
                    <a:pt x="0" y="1716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391143" y="96653"/>
              <a:ext cx="1581621" cy="14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The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58220"/>
                  </a:solidFill>
                  <a:latin typeface="Text Me One"/>
                </a:rPr>
                <a:t>Bright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Side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391143" y="1600596"/>
              <a:ext cx="2518032" cy="185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31"/>
                </a:lnSpc>
              </a:pPr>
              <a:r>
                <a:rPr lang="en-US" sz="814" spc="-81">
                  <a:solidFill>
                    <a:srgbClr val="FFFFFF"/>
                  </a:solidFill>
                  <a:latin typeface="Text Me One"/>
                </a:rPr>
                <a:t>Il lato positivo dell' informazione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5400000">
            <a:off x="796520" y="-1990273"/>
            <a:ext cx="3885014" cy="3980547"/>
          </a:xfrm>
          <a:custGeom>
            <a:avLst/>
            <a:gdLst/>
            <a:ahLst/>
            <a:cxnLst/>
            <a:rect r="r" b="b" t="t" l="l"/>
            <a:pathLst>
              <a:path h="3980547" w="3885014">
                <a:moveTo>
                  <a:pt x="0" y="0"/>
                </a:moveTo>
                <a:lnTo>
                  <a:pt x="3885013" y="0"/>
                </a:lnTo>
                <a:lnTo>
                  <a:pt x="3885013" y="3980546"/>
                </a:lnTo>
                <a:lnTo>
                  <a:pt x="0" y="3980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-233503" y="-347475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84585" y="1942507"/>
            <a:ext cx="5718830" cy="8088869"/>
          </a:xfrm>
          <a:custGeom>
            <a:avLst/>
            <a:gdLst/>
            <a:ahLst/>
            <a:cxnLst/>
            <a:rect r="r" b="b" t="t" l="l"/>
            <a:pathLst>
              <a:path h="8088869" w="5718830">
                <a:moveTo>
                  <a:pt x="0" y="0"/>
                </a:moveTo>
                <a:lnTo>
                  <a:pt x="5718830" y="0"/>
                </a:lnTo>
                <a:lnTo>
                  <a:pt x="5718830" y="8088869"/>
                </a:lnTo>
                <a:lnTo>
                  <a:pt x="0" y="80888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AB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405799" y="7790169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901318" y="630490"/>
            <a:ext cx="6485364" cy="973971"/>
            <a:chOff x="0" y="0"/>
            <a:chExt cx="8647152" cy="129862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04775"/>
              <a:ext cx="8647152" cy="1138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4"/>
                </a:lnSpc>
              </a:pPr>
              <a:r>
                <a:rPr lang="en-US" sz="5103">
                  <a:solidFill>
                    <a:srgbClr val="FFF4FB"/>
                  </a:solidFill>
                  <a:latin typeface="League Spartan"/>
                </a:rPr>
                <a:t>L’INCONTRO ZERO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1008797"/>
              <a:ext cx="8448137" cy="289831"/>
            </a:xfrm>
            <a:prstGeom prst="rect">
              <a:avLst/>
            </a:prstGeom>
            <a:solidFill>
              <a:srgbClr val="F5822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71675" y="447649"/>
            <a:ext cx="2931882" cy="1339651"/>
            <a:chOff x="0" y="0"/>
            <a:chExt cx="3909176" cy="17862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16235" cy="1716235"/>
            </a:xfrm>
            <a:custGeom>
              <a:avLst/>
              <a:gdLst/>
              <a:ahLst/>
              <a:cxnLst/>
              <a:rect r="r" b="b" t="t" l="l"/>
              <a:pathLst>
                <a:path h="1716235" w="1716235">
                  <a:moveTo>
                    <a:pt x="0" y="0"/>
                  </a:moveTo>
                  <a:lnTo>
                    <a:pt x="1716235" y="0"/>
                  </a:lnTo>
                  <a:lnTo>
                    <a:pt x="1716235" y="1716235"/>
                  </a:lnTo>
                  <a:lnTo>
                    <a:pt x="0" y="1716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391143" y="96653"/>
              <a:ext cx="1581621" cy="14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The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58220"/>
                  </a:solidFill>
                  <a:latin typeface="Text Me One"/>
                </a:rPr>
                <a:t>Bright</a:t>
              </a:r>
            </a:p>
            <a:p>
              <a:pPr>
                <a:lnSpc>
                  <a:spcPts val="2982"/>
                </a:lnSpc>
              </a:pPr>
              <a:r>
                <a:rPr lang="en-US" sz="2895" spc="115">
                  <a:solidFill>
                    <a:srgbClr val="FFFFFF"/>
                  </a:solidFill>
                  <a:latin typeface="Text Me One"/>
                </a:rPr>
                <a:t>Side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391143" y="1600596"/>
              <a:ext cx="2518032" cy="185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31"/>
                </a:lnSpc>
              </a:pPr>
              <a:r>
                <a:rPr lang="en-US" sz="814" spc="-81">
                  <a:solidFill>
                    <a:srgbClr val="FFFFFF"/>
                  </a:solidFill>
                  <a:latin typeface="Text Me One"/>
                </a:rPr>
                <a:t>Il lato positivo dell' informazione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5400000">
            <a:off x="796520" y="-1990273"/>
            <a:ext cx="3885014" cy="3980547"/>
          </a:xfrm>
          <a:custGeom>
            <a:avLst/>
            <a:gdLst/>
            <a:ahLst/>
            <a:cxnLst/>
            <a:rect r="r" b="b" t="t" l="l"/>
            <a:pathLst>
              <a:path h="3980547" w="3885014">
                <a:moveTo>
                  <a:pt x="0" y="0"/>
                </a:moveTo>
                <a:lnTo>
                  <a:pt x="3885013" y="0"/>
                </a:lnTo>
                <a:lnTo>
                  <a:pt x="3885013" y="3980546"/>
                </a:lnTo>
                <a:lnTo>
                  <a:pt x="0" y="3980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" t="0" r="-2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-233503" y="-347475"/>
            <a:ext cx="1951936" cy="1951936"/>
          </a:xfrm>
          <a:custGeom>
            <a:avLst/>
            <a:gdLst/>
            <a:ahLst/>
            <a:cxnLst/>
            <a:rect r="r" b="b" t="t" l="l"/>
            <a:pathLst>
              <a:path h="1951936" w="1951936">
                <a:moveTo>
                  <a:pt x="0" y="0"/>
                </a:moveTo>
                <a:lnTo>
                  <a:pt x="1951936" y="0"/>
                </a:lnTo>
                <a:lnTo>
                  <a:pt x="1951936" y="1951936"/>
                </a:lnTo>
                <a:lnTo>
                  <a:pt x="0" y="1951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48391" y="2113699"/>
            <a:ext cx="9791217" cy="537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3212" spc="160">
                <a:solidFill>
                  <a:srgbClr val="FFF4FB"/>
                </a:solidFill>
                <a:latin typeface="League Spartan"/>
              </a:rPr>
              <a:t>IL NOSTRO DISCORSO DI PRESENTAZIONE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DAFxmj4_oPM</dc:identifier>
  <dcterms:modified xsi:type="dcterms:W3CDTF">2011-08-01T06:04:30Z</dcterms:modified>
  <cp:revision>1</cp:revision>
  <dc:title>APERITIVO POSITIVO</dc:title>
</cp:coreProperties>
</file>